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1"/>
  </p:handoutMasterIdLst>
  <p:sldIdLst>
    <p:sldId id="256" r:id="rId2"/>
    <p:sldId id="257" r:id="rId3"/>
    <p:sldId id="280" r:id="rId4"/>
    <p:sldId id="290" r:id="rId5"/>
    <p:sldId id="273" r:id="rId6"/>
    <p:sldId id="274" r:id="rId7"/>
    <p:sldId id="291" r:id="rId8"/>
    <p:sldId id="292" r:id="rId9"/>
    <p:sldId id="272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FFFF66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595" autoAdjust="0"/>
  </p:normalViewPr>
  <p:slideViewPr>
    <p:cSldViewPr snapToGrid="0">
      <p:cViewPr varScale="1">
        <p:scale>
          <a:sx n="72" d="100"/>
          <a:sy n="72" d="100"/>
        </p:scale>
        <p:origin x="79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1B6DEE-DE3D-4B65-ADBE-8E1C76D408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4873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026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123" name="Group 1027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5124" name="Rectangle 1028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5" name="Rectangle 1029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" name="Rectangle 1030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" name="Rectangle 1031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8" name="Rectangle 1032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9" name="Rectangle 1033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0" name="Rectangle 1034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1" name="Rectangle 1035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2" name="Rectangle 1036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3" name="Rectangle 1037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4" name="Rectangle 1038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5" name="Rectangle 1039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6" name="Rectangle 1040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7" name="Rectangle 1041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8" name="Rectangle 1042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9" name="Rectangle 1043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0" name="Rectangle 1044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1" name="Rectangle 1045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2" name="Rectangle 1046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3" name="Rectangle 1047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4" name="Rectangle 1048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5" name="Rectangle 1049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6" name="Rectangle 1050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7" name="Rectangle 1051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8" name="Rectangle 1052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9" name="Rectangle 1053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0" name="Rectangle 1054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1" name="Rectangle 1055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2" name="Rectangle 1056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3" name="Rectangle 1057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4" name="Rectangle 1058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5" name="Rectangle 1059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6" name="Rectangle 1060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7" name="Rectangle 1061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8" name="Rectangle 1062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9" name="Rectangle 1063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0" name="Rectangle 1064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1" name="Rectangle 1065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2" name="Rectangle 1066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3" name="Rectangle 1067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4" name="Rectangle 1068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5" name="Rectangle 1069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6" name="Rectangle 1070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7" name="Rectangle 1071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8" name="Rectangle 1072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9" name="Rectangle 1073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0" name="Rectangle 1074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1" name="Rectangle 1075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2" name="Rectangle 1076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3" name="Rectangle 1077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4" name="Rectangle 1078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5" name="Rectangle 1079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6" name="Rectangle 1080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7" name="Rectangle 1081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8" name="Rectangle 1082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9" name="Rectangle 1083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0" name="Rectangle 1084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1" name="Rectangle 1085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2" name="Rectangle 1086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3" name="Rectangle 1087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84" name="Rectangle 1088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5" name="Rectangle 1089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86" name="Rectangle 1090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5187" name="Rectangle 1091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88" name="Rectangle 109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189" name="Rectangle 1093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90" name="Rectangle 109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91" name="Rectangle 109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0E6B658-5803-4640-A454-8DA6A2060B5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11633-751C-4DF9-AD0D-B9EB191B11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8994730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E252A-60CC-4924-B1EE-F1EE54163B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3450054"/>
      </p:ext>
    </p:extLst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43488" y="1905000"/>
            <a:ext cx="3979862" cy="201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43488" y="4076700"/>
            <a:ext cx="3979862" cy="201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1525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590925" y="62865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99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1D9D973-5691-4FE0-9254-780F25B0AC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8034471"/>
      </p:ext>
    </p:extLst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525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0925" y="62865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99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8E1F37D-21AC-4057-A548-B02815AD82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353264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6ED066-2D82-459C-A3FF-759C9A842E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4182611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1C89A4-22C3-4FAA-B928-363F144816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3317666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52031-B566-495F-BD1A-71C111D57F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4472985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C04A4-29AF-46DE-BCB0-1A953FF604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4746137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82807C-DDC3-4BE2-9DC7-546F970314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9976926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1A3CC-BA25-46D9-A461-F1803E80D0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166086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9C3727-9ED5-450B-9795-A33BD04C23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4579086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B8F46-D5C3-42E0-857A-0F7D20172F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201772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1" name="Rectangle 35"/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2" name="Rectangle 36"/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3" name="Rectangle 37"/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4" name="Rectangle 38"/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5" name="Rectangle 39"/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6" name="Rectangle 40"/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" name="Rectangle 41"/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8" name="Rectangle 42"/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9" name="Rectangle 43"/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0" name="Rectangle 44"/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1" name="Rectangle 45"/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2" name="Rectangle 46"/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3" name="Rectangle 47"/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4" name="Rectangle 48"/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5" name="Rectangle 49"/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6" name="Rectangle 50"/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7" name="Rectangle 51"/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8" name="Rectangle 52"/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9" name="Rectangle 53"/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0" name="Rectangle 54"/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1" name="Rectangle 55"/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2" name="Rectangle 56"/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3" name="Rectangle 57"/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4" name="Rectangle 58"/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5" name="Rectangle 59"/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6" name="Rectangle 60"/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7" name="Rectangle 61"/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8" name="Rectangle 62"/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9" name="Rectangle 63"/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0" name="Rectangle 64"/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61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62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63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4164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4165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CB1A208-5497-4D81-868E-5BF3FDE17F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>
    <p:random/>
  </p:transition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9463" y="1766888"/>
            <a:ext cx="7678737" cy="762000"/>
          </a:xfrm>
        </p:spPr>
        <p:txBody>
          <a:bodyPr/>
          <a:lstStyle/>
          <a:p>
            <a:r>
              <a:rPr lang="en-US" altLang="en-US" dirty="0"/>
              <a:t>Electric Potential Energy</a:t>
            </a: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r>
              <a:rPr lang="en-US" altLang="en-US" sz="4000" dirty="0"/>
              <a:t>Gravitational Potential Energy</a:t>
            </a:r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3976688" y="3028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3976688" y="3028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99" name="Freeform 27"/>
          <p:cNvSpPr>
            <a:spLocks/>
          </p:cNvSpPr>
          <p:nvPr/>
        </p:nvSpPr>
        <p:spPr bwMode="auto">
          <a:xfrm>
            <a:off x="228600" y="6019800"/>
            <a:ext cx="8382000" cy="457200"/>
          </a:xfrm>
          <a:custGeom>
            <a:avLst/>
            <a:gdLst>
              <a:gd name="T0" fmla="*/ 96 w 5280"/>
              <a:gd name="T1" fmla="*/ 96 h 288"/>
              <a:gd name="T2" fmla="*/ 2448 w 5280"/>
              <a:gd name="T3" fmla="*/ 0 h 288"/>
              <a:gd name="T4" fmla="*/ 3744 w 5280"/>
              <a:gd name="T5" fmla="*/ 48 h 288"/>
              <a:gd name="T6" fmla="*/ 4320 w 5280"/>
              <a:gd name="T7" fmla="*/ 96 h 288"/>
              <a:gd name="T8" fmla="*/ 5136 w 5280"/>
              <a:gd name="T9" fmla="*/ 192 h 288"/>
              <a:gd name="T10" fmla="*/ 5280 w 5280"/>
              <a:gd name="T11" fmla="*/ 288 h 288"/>
              <a:gd name="T12" fmla="*/ 0 w 5280"/>
              <a:gd name="T13" fmla="*/ 288 h 288"/>
              <a:gd name="T14" fmla="*/ 96 w 5280"/>
              <a:gd name="T15" fmla="*/ 96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280" h="288">
                <a:moveTo>
                  <a:pt x="96" y="96"/>
                </a:moveTo>
                <a:lnTo>
                  <a:pt x="2448" y="0"/>
                </a:lnTo>
                <a:lnTo>
                  <a:pt x="3744" y="48"/>
                </a:lnTo>
                <a:lnTo>
                  <a:pt x="4320" y="96"/>
                </a:lnTo>
                <a:lnTo>
                  <a:pt x="5136" y="192"/>
                </a:lnTo>
                <a:lnTo>
                  <a:pt x="5280" y="288"/>
                </a:lnTo>
                <a:lnTo>
                  <a:pt x="0" y="288"/>
                </a:lnTo>
                <a:lnTo>
                  <a:pt x="96" y="96"/>
                </a:lnTo>
                <a:close/>
              </a:path>
            </a:pathLst>
          </a:cu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126" name="Group 54"/>
          <p:cNvGrpSpPr>
            <a:grpSpLocks/>
          </p:cNvGrpSpPr>
          <p:nvPr/>
        </p:nvGrpSpPr>
        <p:grpSpPr bwMode="auto">
          <a:xfrm>
            <a:off x="2166938" y="3789363"/>
            <a:ext cx="1050925" cy="2305050"/>
            <a:chOff x="1365" y="2387"/>
            <a:chExt cx="662" cy="1452"/>
          </a:xfrm>
        </p:grpSpPr>
        <p:sp>
          <p:nvSpPr>
            <p:cNvPr id="3114" name="Text Box 42"/>
            <p:cNvSpPr txBox="1">
              <a:spLocks noChangeArrowheads="1"/>
            </p:cNvSpPr>
            <p:nvPr/>
          </p:nvSpPr>
          <p:spPr bwMode="auto">
            <a:xfrm>
              <a:off x="1779" y="2387"/>
              <a:ext cx="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B</a:t>
              </a:r>
            </a:p>
          </p:txBody>
        </p:sp>
        <p:sp>
          <p:nvSpPr>
            <p:cNvPr id="3102" name="Line 30"/>
            <p:cNvSpPr>
              <a:spLocks noChangeShapeType="1"/>
            </p:cNvSpPr>
            <p:nvPr/>
          </p:nvSpPr>
          <p:spPr bwMode="auto">
            <a:xfrm flipH="1">
              <a:off x="1365" y="2544"/>
              <a:ext cx="35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Line 33"/>
            <p:cNvSpPr>
              <a:spLocks noChangeShapeType="1"/>
            </p:cNvSpPr>
            <p:nvPr/>
          </p:nvSpPr>
          <p:spPr bwMode="auto">
            <a:xfrm>
              <a:off x="1584" y="3312"/>
              <a:ext cx="2" cy="5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6" name="Line 34"/>
            <p:cNvSpPr>
              <a:spLocks noChangeShapeType="1"/>
            </p:cNvSpPr>
            <p:nvPr/>
          </p:nvSpPr>
          <p:spPr bwMode="auto">
            <a:xfrm flipV="1">
              <a:off x="1584" y="2544"/>
              <a:ext cx="0" cy="4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Text Box 38"/>
            <p:cNvSpPr txBox="1">
              <a:spLocks noChangeArrowheads="1"/>
            </p:cNvSpPr>
            <p:nvPr/>
          </p:nvSpPr>
          <p:spPr bwMode="auto">
            <a:xfrm>
              <a:off x="1454" y="3032"/>
              <a:ext cx="3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/>
                <a:t>h</a:t>
              </a:r>
              <a:r>
                <a:rPr lang="en-US" altLang="en-US" baseline="-25000"/>
                <a:t>B</a:t>
              </a:r>
              <a:endParaRPr lang="en-US" altLang="en-US"/>
            </a:p>
          </p:txBody>
        </p:sp>
      </p:grpSp>
      <p:grpSp>
        <p:nvGrpSpPr>
          <p:cNvPr id="3124" name="Group 52"/>
          <p:cNvGrpSpPr>
            <a:grpSpLocks/>
          </p:cNvGrpSpPr>
          <p:nvPr/>
        </p:nvGrpSpPr>
        <p:grpSpPr bwMode="auto">
          <a:xfrm>
            <a:off x="3390902" y="2686052"/>
            <a:ext cx="1558926" cy="1030289"/>
            <a:chOff x="2136" y="1692"/>
            <a:chExt cx="982" cy="649"/>
          </a:xfrm>
        </p:grpSpPr>
        <p:sp>
          <p:nvSpPr>
            <p:cNvPr id="3107" name="Line 35"/>
            <p:cNvSpPr>
              <a:spLocks noChangeShapeType="1"/>
            </p:cNvSpPr>
            <p:nvPr/>
          </p:nvSpPr>
          <p:spPr bwMode="auto">
            <a:xfrm>
              <a:off x="2448" y="1692"/>
              <a:ext cx="0" cy="3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11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2136" y="2031"/>
                  <a:ext cx="982" cy="3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i="1" dirty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altLang="en-US" b="0" i="1" dirty="0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sub>
                        </m:sSub>
                        <m:r>
                          <a:rPr lang="en-US" altLang="en-US" i="1" dirty="0" smtClean="0">
                            <a:latin typeface="Cambria Math" panose="02040503050406030204" pitchFamily="18" charset="0"/>
                          </a:rPr>
                          <m:t> = </m:t>
                        </m:r>
                        <m:r>
                          <a:rPr lang="en-US" altLang="en-US" i="1" dirty="0" smtClean="0">
                            <a:latin typeface="Cambria Math" panose="02040503050406030204" pitchFamily="18" charset="0"/>
                          </a:rPr>
                          <m:t>𝑚𝑔</m:t>
                        </m:r>
                      </m:oMath>
                    </m:oMathPara>
                  </a14:m>
                  <a:endParaRPr lang="en-US" altLang="en-US" dirty="0"/>
                </a:p>
              </p:txBody>
            </p:sp>
          </mc:Choice>
          <mc:Fallback>
            <p:sp>
              <p:nvSpPr>
                <p:cNvPr id="3111" name="Text 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136" y="2031"/>
                  <a:ext cx="982" cy="310"/>
                </a:xfrm>
                <a:prstGeom prst="rect">
                  <a:avLst/>
                </a:prstGeom>
                <a:blipFill>
                  <a:blip r:embed="rId3"/>
                  <a:stretch>
                    <a:fillRect b="-7407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3095" name="Object 23"/>
          <p:cNvGraphicFramePr>
            <a:graphicFrameLocks noChangeAspect="1"/>
          </p:cNvGraphicFramePr>
          <p:nvPr/>
        </p:nvGraphicFramePr>
        <p:xfrm>
          <a:off x="3276600" y="1905000"/>
          <a:ext cx="119062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r:id="rId4" imgW="4562947" imgH="3069125" progId="MS_ClipArt_Gallery.5">
                  <p:embed/>
                </p:oleObj>
              </mc:Choice>
              <mc:Fallback>
                <p:oleObj r:id="rId4" imgW="4562947" imgH="3069125" progId="MS_ClipArt_Gallery.5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905000"/>
                        <a:ext cx="119062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27" name="Group 55"/>
          <p:cNvGrpSpPr>
            <a:grpSpLocks/>
          </p:cNvGrpSpPr>
          <p:nvPr/>
        </p:nvGrpSpPr>
        <p:grpSpPr bwMode="auto">
          <a:xfrm>
            <a:off x="1717675" y="1909763"/>
            <a:ext cx="1403350" cy="4186237"/>
            <a:chOff x="1082" y="1203"/>
            <a:chExt cx="884" cy="2637"/>
          </a:xfrm>
        </p:grpSpPr>
        <p:sp>
          <p:nvSpPr>
            <p:cNvPr id="3101" name="Line 29"/>
            <p:cNvSpPr>
              <a:spLocks noChangeShapeType="1"/>
            </p:cNvSpPr>
            <p:nvPr/>
          </p:nvSpPr>
          <p:spPr bwMode="auto">
            <a:xfrm flipH="1">
              <a:off x="1092" y="1344"/>
              <a:ext cx="5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Line 31"/>
            <p:cNvSpPr>
              <a:spLocks noChangeShapeType="1"/>
            </p:cNvSpPr>
            <p:nvPr/>
          </p:nvSpPr>
          <p:spPr bwMode="auto">
            <a:xfrm flipV="1">
              <a:off x="1218" y="1344"/>
              <a:ext cx="0" cy="10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Line 32"/>
            <p:cNvSpPr>
              <a:spLocks noChangeShapeType="1"/>
            </p:cNvSpPr>
            <p:nvPr/>
          </p:nvSpPr>
          <p:spPr bwMode="auto">
            <a:xfrm>
              <a:off x="1225" y="2708"/>
              <a:ext cx="0" cy="1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Text Box 37"/>
            <p:cNvSpPr txBox="1">
              <a:spLocks noChangeArrowheads="1"/>
            </p:cNvSpPr>
            <p:nvPr/>
          </p:nvSpPr>
          <p:spPr bwMode="auto">
            <a:xfrm>
              <a:off x="1082" y="2414"/>
              <a:ext cx="3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h</a:t>
              </a:r>
              <a:r>
                <a:rPr lang="en-US" altLang="en-US" baseline="-25000"/>
                <a:t>A</a:t>
              </a:r>
              <a:endParaRPr lang="en-US" altLang="en-US"/>
            </a:p>
          </p:txBody>
        </p:sp>
        <p:sp>
          <p:nvSpPr>
            <p:cNvPr id="3115" name="Text Box 43"/>
            <p:cNvSpPr txBox="1">
              <a:spLocks noChangeArrowheads="1"/>
            </p:cNvSpPr>
            <p:nvPr/>
          </p:nvSpPr>
          <p:spPr bwMode="auto">
            <a:xfrm>
              <a:off x="1719" y="1203"/>
              <a:ext cx="2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A</a:t>
              </a:r>
            </a:p>
          </p:txBody>
        </p:sp>
      </p:grpSp>
      <p:grpSp>
        <p:nvGrpSpPr>
          <p:cNvPr id="3123" name="Group 51"/>
          <p:cNvGrpSpPr>
            <a:grpSpLocks/>
          </p:cNvGrpSpPr>
          <p:nvPr/>
        </p:nvGrpSpPr>
        <p:grpSpPr bwMode="auto">
          <a:xfrm>
            <a:off x="4899163" y="2060576"/>
            <a:ext cx="3948831" cy="2773363"/>
            <a:chOff x="3087" y="1298"/>
            <a:chExt cx="2432" cy="1747"/>
          </a:xfrm>
        </p:grpSpPr>
        <p:sp>
          <p:nvSpPr>
            <p:cNvPr id="3118" name="Rectangle 46"/>
            <p:cNvSpPr>
              <a:spLocks noChangeArrowheads="1"/>
            </p:cNvSpPr>
            <p:nvPr/>
          </p:nvSpPr>
          <p:spPr bwMode="auto">
            <a:xfrm>
              <a:off x="3087" y="1298"/>
              <a:ext cx="2432" cy="174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13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3250" y="1351"/>
                  <a:ext cx="2138" cy="16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en-US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𝐺𝑃𝐸</m:t>
                        </m:r>
                        <m:r>
                          <a:rPr lang="en-US" altLang="en-US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>
                          <a:rPr lang="en-US" altLang="en-US" i="1" dirty="0" err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𝑚𝑔</m:t>
                        </m:r>
                        <m:r>
                          <m:rPr>
                            <m:sty m:val="p"/>
                          </m:rPr>
                          <a:rPr lang="en-US" altLang="en-US" i="0" dirty="0" err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Δ</m:t>
                        </m:r>
                        <m:r>
                          <a:rPr lang="en-US" altLang="en-US" i="1" dirty="0" err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oMath>
                    </m:oMathPara>
                  </a14:m>
                  <a:endParaRPr lang="en-US" altLang="en-US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endParaRPr lang="en-US" altLang="en-US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en-US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𝐺𝑃𝐸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>
                          <a:rPr lang="en-US" altLang="en-US" i="1" dirty="0" err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𝑚𝑔h</m:t>
                        </m:r>
                        <m:r>
                          <a:rPr lang="en-US" altLang="en-US" b="0" i="1" baseline="-3000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altLang="en-US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–</m:t>
                        </m:r>
                        <m:r>
                          <a:rPr lang="en-US" altLang="en-US" i="1" dirty="0" err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𝑚𝑔h</m:t>
                        </m:r>
                        <m:r>
                          <a:rPr lang="en-US" altLang="en-US" b="0" i="1" baseline="-3000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n-US" altLang="en-US" dirty="0"/>
                </a:p>
                <a:p>
                  <a:endParaRPr lang="en-US" altLang="en-US" dirty="0"/>
                </a:p>
                <a:p>
                  <a:r>
                    <a:rPr lang="en-US" alt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Since: </a:t>
                  </a:r>
                  <a14:m>
                    <m:oMath xmlns:m="http://schemas.openxmlformats.org/officeDocument/2006/math">
                      <m:r>
                        <a:rPr lang="en-US" altLang="en-US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𝑊𝑜𝑟𝑘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𝐸𝑛𝑒𝑟𝑔𝑦</m:t>
                      </m:r>
                    </m:oMath>
                  </a14:m>
                  <a:endParaRPr lang="en-US" altLang="en-US" dirty="0"/>
                </a:p>
                <a:p>
                  <a:pPr lvl="1"/>
                  <a:endParaRPr lang="en-US" altLang="en-US" sz="2000" dirty="0"/>
                </a:p>
                <a:p>
                  <a:pPr lv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𝑊</m:t>
                        </m:r>
                        <m:r>
                          <a:rPr lang="en-US" altLang="en-US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en-US" i="1" dirty="0" err="1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altLang="en-US" i="1" baseline="-25000" dirty="0" err="1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m:rPr>
                            <m:sty m:val="p"/>
                          </m:rPr>
                          <a:rPr lang="en-US" altLang="en-US" dirty="0" err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Δ</m:t>
                        </m:r>
                        <m:r>
                          <a:rPr lang="en-US" altLang="en-US" i="1" dirty="0" err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oMath>
                    </m:oMathPara>
                  </a14:m>
                  <a:endParaRPr lang="en-US" altLang="en-US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3113" name="Text 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50" y="1351"/>
                  <a:ext cx="2138" cy="1648"/>
                </a:xfrm>
                <a:prstGeom prst="rect">
                  <a:avLst/>
                </a:prstGeom>
                <a:blipFill>
                  <a:blip r:embed="rId6"/>
                  <a:stretch>
                    <a:fillRect l="-2632" b="-186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11111E-6 L 2.5E-6 0.2759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BA084FF-D814-4E80-9070-747527FD6AF1}"/>
              </a:ext>
            </a:extLst>
          </p:cNvPr>
          <p:cNvGrpSpPr/>
          <p:nvPr/>
        </p:nvGrpSpPr>
        <p:grpSpPr>
          <a:xfrm>
            <a:off x="3485324" y="2171700"/>
            <a:ext cx="4273828" cy="3592791"/>
            <a:chOff x="3485324" y="2171700"/>
            <a:chExt cx="4273828" cy="3592791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2B656702-B98C-45EF-814B-CEE8C3AD178D}"/>
                </a:ext>
              </a:extLst>
            </p:cNvPr>
            <p:cNvCxnSpPr/>
            <p:nvPr/>
          </p:nvCxnSpPr>
          <p:spPr bwMode="auto">
            <a:xfrm>
              <a:off x="3485324" y="2171700"/>
              <a:ext cx="0" cy="3586163"/>
            </a:xfrm>
            <a:prstGeom prst="straightConnector1">
              <a:avLst/>
            </a:prstGeom>
            <a:solidFill>
              <a:schemeClr val="accent1"/>
            </a:solidFill>
            <a:ln w="50800" cap="flat" cmpd="sng" algn="ctr">
              <a:solidFill>
                <a:srgbClr val="002060"/>
              </a:solidFill>
              <a:prstDash val="solid"/>
              <a:miter lim="800000"/>
              <a:headEnd type="none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3A44B881-0A3B-4199-9336-D3C0D6B45347}"/>
                </a:ext>
              </a:extLst>
            </p:cNvPr>
            <p:cNvCxnSpPr/>
            <p:nvPr/>
          </p:nvCxnSpPr>
          <p:spPr bwMode="auto">
            <a:xfrm>
              <a:off x="4154559" y="2178328"/>
              <a:ext cx="0" cy="3586163"/>
            </a:xfrm>
            <a:prstGeom prst="straightConnector1">
              <a:avLst/>
            </a:prstGeom>
            <a:solidFill>
              <a:schemeClr val="accent1"/>
            </a:solidFill>
            <a:ln w="50800" cap="flat" cmpd="sng" algn="ctr">
              <a:solidFill>
                <a:srgbClr val="002060"/>
              </a:solidFill>
              <a:prstDash val="solid"/>
              <a:miter lim="800000"/>
              <a:headEnd type="none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B458D3D4-FDF7-4D36-902D-65447FFC1754}"/>
                </a:ext>
              </a:extLst>
            </p:cNvPr>
            <p:cNvCxnSpPr/>
            <p:nvPr/>
          </p:nvCxnSpPr>
          <p:spPr bwMode="auto">
            <a:xfrm>
              <a:off x="4843672" y="2178328"/>
              <a:ext cx="0" cy="3586163"/>
            </a:xfrm>
            <a:prstGeom prst="straightConnector1">
              <a:avLst/>
            </a:prstGeom>
            <a:solidFill>
              <a:schemeClr val="accent1"/>
            </a:solidFill>
            <a:ln w="50800" cap="flat" cmpd="sng" algn="ctr">
              <a:solidFill>
                <a:srgbClr val="002060"/>
              </a:solidFill>
              <a:prstDash val="solid"/>
              <a:miter lim="800000"/>
              <a:headEnd type="none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A2E5ED76-48BF-4D5C-A305-50050CBF116C}"/>
                </a:ext>
              </a:extLst>
            </p:cNvPr>
            <p:cNvCxnSpPr/>
            <p:nvPr/>
          </p:nvCxnSpPr>
          <p:spPr bwMode="auto">
            <a:xfrm>
              <a:off x="5572546" y="2178328"/>
              <a:ext cx="0" cy="3586163"/>
            </a:xfrm>
            <a:prstGeom prst="straightConnector1">
              <a:avLst/>
            </a:prstGeom>
            <a:solidFill>
              <a:schemeClr val="accent1"/>
            </a:solidFill>
            <a:ln w="50800" cap="flat" cmpd="sng" algn="ctr">
              <a:solidFill>
                <a:srgbClr val="002060"/>
              </a:solidFill>
              <a:prstDash val="solid"/>
              <a:miter lim="800000"/>
              <a:headEnd type="none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D0AC642F-E57C-4989-BF39-5376C1BB74BF}"/>
                </a:ext>
              </a:extLst>
            </p:cNvPr>
            <p:cNvCxnSpPr/>
            <p:nvPr/>
          </p:nvCxnSpPr>
          <p:spPr bwMode="auto">
            <a:xfrm>
              <a:off x="6301411" y="2178328"/>
              <a:ext cx="0" cy="3586163"/>
            </a:xfrm>
            <a:prstGeom prst="straightConnector1">
              <a:avLst/>
            </a:prstGeom>
            <a:solidFill>
              <a:schemeClr val="accent1"/>
            </a:solidFill>
            <a:ln w="50800" cap="flat" cmpd="sng" algn="ctr">
              <a:solidFill>
                <a:srgbClr val="002060"/>
              </a:solidFill>
              <a:prstDash val="solid"/>
              <a:miter lim="800000"/>
              <a:headEnd type="none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9C3EF39D-9E45-4343-97E3-92D105D2C0FD}"/>
                </a:ext>
              </a:extLst>
            </p:cNvPr>
            <p:cNvCxnSpPr/>
            <p:nvPr/>
          </p:nvCxnSpPr>
          <p:spPr bwMode="auto">
            <a:xfrm>
              <a:off x="7030285" y="2178326"/>
              <a:ext cx="0" cy="3586163"/>
            </a:xfrm>
            <a:prstGeom prst="straightConnector1">
              <a:avLst/>
            </a:prstGeom>
            <a:solidFill>
              <a:schemeClr val="accent1"/>
            </a:solidFill>
            <a:ln w="50800" cap="flat" cmpd="sng" algn="ctr">
              <a:solidFill>
                <a:srgbClr val="002060"/>
              </a:solidFill>
              <a:prstDash val="solid"/>
              <a:miter lim="800000"/>
              <a:headEnd type="none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612FCD32-2AD1-42CB-9536-516499FACC7D}"/>
                </a:ext>
              </a:extLst>
            </p:cNvPr>
            <p:cNvCxnSpPr/>
            <p:nvPr/>
          </p:nvCxnSpPr>
          <p:spPr bwMode="auto">
            <a:xfrm>
              <a:off x="7759152" y="2178328"/>
              <a:ext cx="0" cy="3586163"/>
            </a:xfrm>
            <a:prstGeom prst="straightConnector1">
              <a:avLst/>
            </a:prstGeom>
            <a:solidFill>
              <a:schemeClr val="accent1"/>
            </a:solidFill>
            <a:ln w="50800" cap="flat" cmpd="sng" algn="ctr">
              <a:solidFill>
                <a:srgbClr val="002060"/>
              </a:solidFill>
              <a:prstDash val="solid"/>
              <a:miter lim="800000"/>
              <a:headEnd type="none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r>
              <a:rPr lang="en-US" altLang="en-US" sz="4000" dirty="0"/>
              <a:t>Electric Potential Energy (EPE)</a:t>
            </a:r>
            <a:endParaRPr lang="en-US" altLang="en-US" sz="2800" b="1" dirty="0">
              <a:solidFill>
                <a:schemeClr val="folHlink"/>
              </a:solidFill>
            </a:endParaRPr>
          </a:p>
        </p:txBody>
      </p:sp>
      <p:grpSp>
        <p:nvGrpSpPr>
          <p:cNvPr id="32815" name="Group 47"/>
          <p:cNvGrpSpPr>
            <a:grpSpLocks/>
          </p:cNvGrpSpPr>
          <p:nvPr/>
        </p:nvGrpSpPr>
        <p:grpSpPr bwMode="auto">
          <a:xfrm>
            <a:off x="2800350" y="1943100"/>
            <a:ext cx="5562600" cy="4057650"/>
            <a:chOff x="1764" y="1224"/>
            <a:chExt cx="3504" cy="2556"/>
          </a:xfrm>
        </p:grpSpPr>
        <p:sp>
          <p:nvSpPr>
            <p:cNvPr id="32771" name="Rectangle 3"/>
            <p:cNvSpPr>
              <a:spLocks noChangeArrowheads="1"/>
            </p:cNvSpPr>
            <p:nvPr/>
          </p:nvSpPr>
          <p:spPr bwMode="auto">
            <a:xfrm>
              <a:off x="1764" y="1224"/>
              <a:ext cx="350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Times New Roman" panose="02020603050405020304" pitchFamily="18" charset="0"/>
                </a:rPr>
                <a:t>+     +     +     +     +     +     +     +     +</a:t>
              </a:r>
            </a:p>
          </p:txBody>
        </p:sp>
        <p:sp>
          <p:nvSpPr>
            <p:cNvPr id="32773" name="Rectangle 5"/>
            <p:cNvSpPr>
              <a:spLocks noChangeArrowheads="1"/>
            </p:cNvSpPr>
            <p:nvPr/>
          </p:nvSpPr>
          <p:spPr bwMode="auto">
            <a:xfrm>
              <a:off x="1764" y="3636"/>
              <a:ext cx="350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Times New Roman" panose="02020603050405020304" pitchFamily="18" charset="0"/>
                </a:rPr>
                <a:t>-     -     -     -     -     -     -     -     -     -</a:t>
              </a:r>
            </a:p>
          </p:txBody>
        </p:sp>
      </p:grpSp>
      <p:grpSp>
        <p:nvGrpSpPr>
          <p:cNvPr id="32814" name="Group 46"/>
          <p:cNvGrpSpPr>
            <a:grpSpLocks/>
          </p:cNvGrpSpPr>
          <p:nvPr/>
        </p:nvGrpSpPr>
        <p:grpSpPr bwMode="auto">
          <a:xfrm>
            <a:off x="4597400" y="2873375"/>
            <a:ext cx="2695575" cy="2884488"/>
            <a:chOff x="2896" y="1810"/>
            <a:chExt cx="1698" cy="1817"/>
          </a:xfrm>
        </p:grpSpPr>
        <p:sp>
          <p:nvSpPr>
            <p:cNvPr id="32776" name="Line 8"/>
            <p:cNvSpPr>
              <a:spLocks noChangeAspect="1" noChangeShapeType="1"/>
            </p:cNvSpPr>
            <p:nvPr/>
          </p:nvSpPr>
          <p:spPr bwMode="auto">
            <a:xfrm>
              <a:off x="3028" y="1979"/>
              <a:ext cx="0" cy="16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791" name="Group 23"/>
            <p:cNvGrpSpPr>
              <a:grpSpLocks/>
            </p:cNvGrpSpPr>
            <p:nvPr/>
          </p:nvGrpSpPr>
          <p:grpSpPr bwMode="auto">
            <a:xfrm>
              <a:off x="3477" y="1810"/>
              <a:ext cx="1117" cy="623"/>
              <a:chOff x="2895" y="2821"/>
              <a:chExt cx="1117" cy="623"/>
            </a:xfrm>
          </p:grpSpPr>
          <p:sp>
            <p:nvSpPr>
              <p:cNvPr id="32792" name="Oval 24"/>
              <p:cNvSpPr>
                <a:spLocks noChangeArrowheads="1"/>
              </p:cNvSpPr>
              <p:nvPr/>
            </p:nvSpPr>
            <p:spPr bwMode="auto">
              <a:xfrm>
                <a:off x="3153" y="2870"/>
                <a:ext cx="192" cy="192"/>
              </a:xfrm>
              <a:prstGeom prst="ellipse">
                <a:avLst/>
              </a:prstGeom>
              <a:solidFill>
                <a:srgbClr val="99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+</a:t>
                </a:r>
              </a:p>
            </p:txBody>
          </p:sp>
          <p:sp>
            <p:nvSpPr>
              <p:cNvPr id="32793" name="AutoShape 25"/>
              <p:cNvSpPr>
                <a:spLocks noChangeArrowheads="1"/>
              </p:cNvSpPr>
              <p:nvPr/>
            </p:nvSpPr>
            <p:spPr bwMode="auto">
              <a:xfrm>
                <a:off x="3225" y="3071"/>
                <a:ext cx="48" cy="336"/>
              </a:xfrm>
              <a:prstGeom prst="downArrow">
                <a:avLst>
                  <a:gd name="adj1" fmla="val 50000"/>
                  <a:gd name="adj2" fmla="val 17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95" name="Text Box 27"/>
              <p:cNvSpPr txBox="1">
                <a:spLocks noChangeArrowheads="1"/>
              </p:cNvSpPr>
              <p:nvPr/>
            </p:nvSpPr>
            <p:spPr bwMode="auto">
              <a:xfrm>
                <a:off x="2895" y="2821"/>
                <a:ext cx="22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/>
                  <a:t>A</a:t>
                </a:r>
              </a:p>
            </p:txBody>
          </p:sp>
          <p:sp>
            <p:nvSpPr>
              <p:cNvPr id="32794" name="Text Box 26"/>
              <p:cNvSpPr txBox="1">
                <a:spLocks noChangeArrowheads="1"/>
              </p:cNvSpPr>
              <p:nvPr/>
            </p:nvSpPr>
            <p:spPr bwMode="auto">
              <a:xfrm>
                <a:off x="3396" y="3213"/>
                <a:ext cx="616" cy="23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 b="1" dirty="0">
                    <a:latin typeface="Times New Roman" panose="02020603050405020304" pitchFamily="18" charset="0"/>
                  </a:rPr>
                  <a:t>F</a:t>
                </a:r>
                <a:r>
                  <a:rPr lang="en-US" altLang="en-US" sz="1800" b="1" baseline="-25000" dirty="0">
                    <a:latin typeface="Times New Roman" panose="02020603050405020304" pitchFamily="18" charset="0"/>
                  </a:rPr>
                  <a:t>e</a:t>
                </a:r>
                <a:r>
                  <a:rPr lang="en-US" altLang="en-US" sz="1800" dirty="0">
                    <a:latin typeface="Times New Roman" panose="02020603050405020304" pitchFamily="18" charset="0"/>
                  </a:rPr>
                  <a:t> = </a:t>
                </a:r>
                <a:r>
                  <a:rPr lang="en-US" altLang="en-US" sz="1800" dirty="0" err="1">
                    <a:latin typeface="Times New Roman" panose="02020603050405020304" pitchFamily="18" charset="0"/>
                  </a:rPr>
                  <a:t>q</a:t>
                </a:r>
                <a:r>
                  <a:rPr lang="en-US" altLang="en-US" sz="1800" baseline="-25000" dirty="0" err="1">
                    <a:latin typeface="Times New Roman" panose="02020603050405020304" pitchFamily="18" charset="0"/>
                  </a:rPr>
                  <a:t>o</a:t>
                </a:r>
                <a:r>
                  <a:rPr lang="en-US" altLang="en-US" sz="1800" b="1" dirty="0" err="1">
                    <a:latin typeface="Times New Roman" panose="02020603050405020304" pitchFamily="18" charset="0"/>
                  </a:rPr>
                  <a:t>E</a:t>
                </a:r>
                <a:endParaRPr lang="en-US" altLang="en-US" sz="18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2799" name="Line 31"/>
            <p:cNvSpPr>
              <a:spLocks noChangeShapeType="1"/>
            </p:cNvSpPr>
            <p:nvPr/>
          </p:nvSpPr>
          <p:spPr bwMode="auto">
            <a:xfrm>
              <a:off x="2896" y="1979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01" name="Text Box 33"/>
            <p:cNvSpPr txBox="1">
              <a:spLocks noChangeArrowheads="1"/>
            </p:cNvSpPr>
            <p:nvPr/>
          </p:nvSpPr>
          <p:spPr bwMode="auto">
            <a:xfrm>
              <a:off x="2898" y="2645"/>
              <a:ext cx="324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d</a:t>
              </a:r>
              <a:r>
                <a:rPr lang="en-US" altLang="en-US" baseline="-25000"/>
                <a:t>A</a:t>
              </a:r>
              <a:endParaRPr lang="en-US" altLang="en-US"/>
            </a:p>
          </p:txBody>
        </p:sp>
      </p:grpSp>
      <p:grpSp>
        <p:nvGrpSpPr>
          <p:cNvPr id="32817" name="Group 49"/>
          <p:cNvGrpSpPr>
            <a:grpSpLocks/>
          </p:cNvGrpSpPr>
          <p:nvPr/>
        </p:nvGrpSpPr>
        <p:grpSpPr bwMode="auto">
          <a:xfrm>
            <a:off x="5065713" y="4478338"/>
            <a:ext cx="2217737" cy="1279525"/>
            <a:chOff x="3191" y="2821"/>
            <a:chExt cx="1397" cy="806"/>
          </a:xfrm>
        </p:grpSpPr>
        <p:sp>
          <p:nvSpPr>
            <p:cNvPr id="32798" name="Line 30"/>
            <p:cNvSpPr>
              <a:spLocks noChangeAspect="1" noChangeShapeType="1"/>
            </p:cNvSpPr>
            <p:nvPr/>
          </p:nvSpPr>
          <p:spPr bwMode="auto">
            <a:xfrm>
              <a:off x="3353" y="2976"/>
              <a:ext cx="0" cy="6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816" name="Group 48"/>
            <p:cNvGrpSpPr>
              <a:grpSpLocks/>
            </p:cNvGrpSpPr>
            <p:nvPr/>
          </p:nvGrpSpPr>
          <p:grpSpPr bwMode="auto">
            <a:xfrm>
              <a:off x="3191" y="2821"/>
              <a:ext cx="1397" cy="623"/>
              <a:chOff x="3191" y="2821"/>
              <a:chExt cx="1397" cy="623"/>
            </a:xfrm>
          </p:grpSpPr>
          <p:grpSp>
            <p:nvGrpSpPr>
              <p:cNvPr id="32790" name="Group 22"/>
              <p:cNvGrpSpPr>
                <a:grpSpLocks/>
              </p:cNvGrpSpPr>
              <p:nvPr/>
            </p:nvGrpSpPr>
            <p:grpSpPr bwMode="auto">
              <a:xfrm>
                <a:off x="3471" y="2821"/>
                <a:ext cx="1117" cy="623"/>
                <a:chOff x="2895" y="2821"/>
                <a:chExt cx="1117" cy="623"/>
              </a:xfrm>
            </p:grpSpPr>
            <p:sp>
              <p:nvSpPr>
                <p:cNvPr id="32783" name="Oval 15"/>
                <p:cNvSpPr>
                  <a:spLocks noChangeArrowheads="1"/>
                </p:cNvSpPr>
                <p:nvPr/>
              </p:nvSpPr>
              <p:spPr bwMode="auto">
                <a:xfrm>
                  <a:off x="3153" y="2870"/>
                  <a:ext cx="192" cy="192"/>
                </a:xfrm>
                <a:prstGeom prst="ellipse">
                  <a:avLst/>
                </a:prstGeom>
                <a:solidFill>
                  <a:srgbClr val="99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 altLang="en-US"/>
                    <a:t>+</a:t>
                  </a:r>
                </a:p>
              </p:txBody>
            </p:sp>
            <p:sp>
              <p:nvSpPr>
                <p:cNvPr id="32784" name="AutoShape 16"/>
                <p:cNvSpPr>
                  <a:spLocks noChangeArrowheads="1"/>
                </p:cNvSpPr>
                <p:nvPr/>
              </p:nvSpPr>
              <p:spPr bwMode="auto">
                <a:xfrm>
                  <a:off x="3225" y="3071"/>
                  <a:ext cx="48" cy="336"/>
                </a:xfrm>
                <a:prstGeom prst="downArrow">
                  <a:avLst>
                    <a:gd name="adj1" fmla="val 50000"/>
                    <a:gd name="adj2" fmla="val 17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78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895" y="2821"/>
                  <a:ext cx="22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2000"/>
                    <a:t>B</a:t>
                  </a:r>
                </a:p>
              </p:txBody>
            </p:sp>
            <p:sp>
              <p:nvSpPr>
                <p:cNvPr id="3278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3396" y="3213"/>
                  <a:ext cx="616" cy="231"/>
                </a:xfrm>
                <a:prstGeom prst="rect">
                  <a:avLst/>
                </a:prstGeom>
                <a:solidFill>
                  <a:srgbClr val="FFFF66"/>
                </a:solidFill>
                <a:ln w="9525">
                  <a:solidFill>
                    <a:srgbClr val="990033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800" b="1" dirty="0">
                      <a:latin typeface="Times New Roman" panose="02020603050405020304" pitchFamily="18" charset="0"/>
                    </a:rPr>
                    <a:t>F</a:t>
                  </a:r>
                  <a:r>
                    <a:rPr lang="en-US" altLang="en-US" sz="1800" b="1" baseline="-25000" dirty="0">
                      <a:latin typeface="Times New Roman" panose="02020603050405020304" pitchFamily="18" charset="0"/>
                    </a:rPr>
                    <a:t>e</a:t>
                  </a:r>
                  <a:r>
                    <a:rPr lang="en-US" altLang="en-US" sz="1800" dirty="0">
                      <a:latin typeface="Times New Roman" panose="02020603050405020304" pitchFamily="18" charset="0"/>
                    </a:rPr>
                    <a:t> = </a:t>
                  </a:r>
                  <a:r>
                    <a:rPr lang="en-US" altLang="en-US" sz="1800" dirty="0" err="1">
                      <a:latin typeface="Times New Roman" panose="02020603050405020304" pitchFamily="18" charset="0"/>
                    </a:rPr>
                    <a:t>q</a:t>
                  </a:r>
                  <a:r>
                    <a:rPr lang="en-US" altLang="en-US" sz="1800" baseline="-25000" dirty="0" err="1">
                      <a:latin typeface="Times New Roman" panose="02020603050405020304" pitchFamily="18" charset="0"/>
                    </a:rPr>
                    <a:t>o</a:t>
                  </a:r>
                  <a:r>
                    <a:rPr lang="en-US" altLang="en-US" sz="1800" b="1" dirty="0" err="1">
                      <a:latin typeface="Times New Roman" panose="02020603050405020304" pitchFamily="18" charset="0"/>
                    </a:rPr>
                    <a:t>E</a:t>
                  </a:r>
                  <a:endParaRPr lang="en-US" altLang="en-US" sz="1800" dirty="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32797" name="Line 29"/>
              <p:cNvSpPr>
                <a:spLocks noChangeAspect="1" noChangeShapeType="1"/>
              </p:cNvSpPr>
              <p:nvPr/>
            </p:nvSpPr>
            <p:spPr bwMode="auto">
              <a:xfrm>
                <a:off x="3230" y="2976"/>
                <a:ext cx="24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2802" name="Text Box 34"/>
              <p:cNvSpPr txBox="1">
                <a:spLocks noChangeArrowheads="1"/>
              </p:cNvSpPr>
              <p:nvPr/>
            </p:nvSpPr>
            <p:spPr bwMode="auto">
              <a:xfrm>
                <a:off x="3191" y="3156"/>
                <a:ext cx="324" cy="2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/>
                  <a:t>d</a:t>
                </a:r>
                <a:r>
                  <a:rPr lang="en-US" altLang="en-US" baseline="-25000"/>
                  <a:t>B</a:t>
                </a:r>
                <a:endParaRPr lang="en-US" altLang="en-US"/>
              </a:p>
            </p:txBody>
          </p:sp>
        </p:grpSp>
      </p:grpSp>
      <p:sp>
        <p:nvSpPr>
          <p:cNvPr id="32812" name="Text Box 44"/>
          <p:cNvSpPr txBox="1">
            <a:spLocks noChangeArrowheads="1"/>
          </p:cNvSpPr>
          <p:nvPr/>
        </p:nvSpPr>
        <p:spPr bwMode="auto">
          <a:xfrm>
            <a:off x="790575" y="6013450"/>
            <a:ext cx="79359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2000" dirty="0"/>
              <a:t>Does a proton at rest at point A have more or less potential energy than it would at point B?</a:t>
            </a:r>
          </a:p>
        </p:txBody>
      </p:sp>
      <p:sp>
        <p:nvSpPr>
          <p:cNvPr id="32813" name="Text Box 45"/>
          <p:cNvSpPr txBox="1">
            <a:spLocks noChangeArrowheads="1"/>
          </p:cNvSpPr>
          <p:nvPr/>
        </p:nvSpPr>
        <p:spPr bwMode="auto">
          <a:xfrm>
            <a:off x="6275388" y="6318250"/>
            <a:ext cx="811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>
                <a:solidFill>
                  <a:srgbClr val="990033"/>
                </a:solidFill>
              </a:rPr>
              <a:t>More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/>
              <p:cNvSpPr txBox="1"/>
              <p:nvPr/>
            </p:nvSpPr>
            <p:spPr>
              <a:xfrm>
                <a:off x="1000536" y="3753381"/>
                <a:ext cx="2406320" cy="497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𝑊</m:t>
                          </m:r>
                        </m:e>
                        <m:sub>
                          <m:r>
                            <a:rPr lang="en-US" altLang="en-US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</m:t>
                          </m:r>
                          <m:r>
                            <a:rPr lang="en-US" altLang="en-US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altLang="en-US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𝐴𝐵</m:t>
                          </m:r>
                          <m:r>
                            <a:rPr lang="en-US" altLang="en-US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sub>
                      </m:sSub>
                      <m:r>
                        <a:rPr lang="en-US" altLang="en-US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en-US" i="1" baseline="-25000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𝑒</m:t>
                          </m:r>
                        </m:sub>
                      </m:sSub>
                      <m:r>
                        <a:rPr lang="en-US" alt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∆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𝑑</m:t>
                      </m:r>
                    </m:oMath>
                  </m:oMathPara>
                </a14:m>
                <a:endParaRPr lang="en-US" altLang="en-US" dirty="0"/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536" y="3753381"/>
                <a:ext cx="2406320" cy="497252"/>
              </a:xfrm>
              <a:prstGeom prst="rect">
                <a:avLst/>
              </a:prstGeom>
              <a:blipFill>
                <a:blip r:embed="rId3"/>
                <a:stretch>
                  <a:fillRect b="-12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931457" y="4140056"/>
                <a:ext cx="3182669" cy="497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𝑊</m:t>
                          </m:r>
                        </m:e>
                        <m:sub>
                          <m:r>
                            <a:rPr lang="en-US" altLang="en-US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</m:t>
                          </m:r>
                          <m:r>
                            <a:rPr lang="en-US" altLang="en-US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altLang="en-US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𝐴𝐵</m:t>
                          </m:r>
                          <m:r>
                            <a:rPr lang="en-US" altLang="en-US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sub>
                      </m:sSub>
                      <m:r>
                        <a:rPr lang="en-US" altLang="en-US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en-US" i="1" baseline="-25000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𝑒</m:t>
                          </m:r>
                        </m:sub>
                      </m:sSub>
                      <m:sSub>
                        <m:sSubPr>
                          <m:ctrlP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en-US" b="0" i="1" baseline="-30000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𝐵</m:t>
                          </m:r>
                        </m:sub>
                      </m:sSub>
                      <m:r>
                        <a:rPr lang="en-US" altLang="en-US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–</m:t>
                      </m:r>
                      <m:sSub>
                        <m:sSubPr>
                          <m:ctrlP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en-US" i="1" baseline="-25000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𝑒</m:t>
                          </m:r>
                        </m:sub>
                      </m:sSub>
                      <m:sSub>
                        <m:sSubPr>
                          <m:ctrlP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en-US" b="0" i="1" baseline="-30000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altLang="en-US" dirty="0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457" y="4140056"/>
                <a:ext cx="3182669" cy="497252"/>
              </a:xfrm>
              <a:prstGeom prst="rect">
                <a:avLst/>
              </a:prstGeom>
              <a:blipFill>
                <a:blip r:embed="rId4"/>
                <a:stretch>
                  <a:fillRect b="-109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704597" y="2143807"/>
            <a:ext cx="28072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Since the electric field is uniform between the two plates, the force acting on the proton will be the same everywhere.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53514" y="5010151"/>
            <a:ext cx="40066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And since work = energy…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/>
              <p:cNvSpPr txBox="1"/>
              <p:nvPr/>
            </p:nvSpPr>
            <p:spPr>
              <a:xfrm>
                <a:off x="1022903" y="4565705"/>
                <a:ext cx="3420210" cy="497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en-US" altLang="en-US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en-US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𝑊</m:t>
                          </m:r>
                        </m:e>
                        <m:sub>
                          <m:r>
                            <a:rPr lang="en-US" altLang="en-US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</m:t>
                          </m:r>
                          <m:r>
                            <a:rPr lang="en-US" altLang="en-US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altLang="en-US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𝐴𝐵</m:t>
                          </m:r>
                          <m:r>
                            <a:rPr lang="en-US" altLang="en-US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sub>
                      </m:sSub>
                      <m:r>
                        <a:rPr lang="en-US" altLang="en-US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en-US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𝑞</m:t>
                          </m:r>
                        </m:e>
                        <m:sub>
                          <m:r>
                            <a:rPr lang="en-US" altLang="en-US" b="0" i="1" baseline="-25000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𝑜</m:t>
                          </m:r>
                        </m:sub>
                      </m:sSub>
                      <m:sSub>
                        <m:sSubPr>
                          <m:ctrlP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en-US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</m:t>
                          </m:r>
                          <m: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en-US" b="0" i="1" baseline="-30000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𝐵</m:t>
                          </m:r>
                        </m:sub>
                      </m:sSub>
                      <m:r>
                        <a:rPr lang="en-US" altLang="en-US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–</m:t>
                      </m:r>
                      <m:sSub>
                        <m:sSubPr>
                          <m:ctrlP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en-US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𝑞</m:t>
                          </m:r>
                        </m:e>
                        <m:sub>
                          <m:r>
                            <a:rPr lang="en-US" altLang="en-US" b="0" i="1" baseline="-25000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𝑜</m:t>
                          </m:r>
                        </m:sub>
                      </m:sSub>
                      <m:sSub>
                        <m:sSubPr>
                          <m:ctrlP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en-US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</m:t>
                          </m:r>
                          <m: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en-US" b="0" i="1" baseline="-30000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altLang="en-US" dirty="0"/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903" y="4565705"/>
                <a:ext cx="3420210" cy="497252"/>
              </a:xfrm>
              <a:prstGeom prst="rect">
                <a:avLst/>
              </a:prstGeom>
              <a:blipFill>
                <a:blip r:embed="rId5"/>
                <a:stretch>
                  <a:fillRect b="-109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927658" y="5284706"/>
                <a:ext cx="2427563" cy="461665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∆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𝐸𝑃𝐸</m:t>
                      </m:r>
                      <m:r>
                        <a:rPr lang="en-US" altLang="en-US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en-US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𝑞</m:t>
                          </m:r>
                        </m:e>
                        <m:sub>
                          <m:r>
                            <a:rPr lang="en-US" altLang="en-US" b="0" i="1" baseline="-25000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𝑜</m:t>
                          </m:r>
                        </m:sub>
                      </m:sSub>
                      <m:r>
                        <a:rPr lang="en-US" altLang="en-US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</m:t>
                      </m:r>
                      <m:r>
                        <a:rPr lang="en-US" alt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∆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𝑑</m:t>
                      </m:r>
                    </m:oMath>
                  </m:oMathPara>
                </a14:m>
                <a:endParaRPr lang="en-US" altLang="en-US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658" y="5284706"/>
                <a:ext cx="2427563" cy="461665"/>
              </a:xfrm>
              <a:prstGeom prst="rect">
                <a:avLst/>
              </a:prstGeom>
              <a:blipFill>
                <a:blip r:embed="rId6"/>
                <a:stretch>
                  <a:fillRect b="-10256"/>
                </a:stretch>
              </a:blipFill>
              <a:ln>
                <a:solidFill>
                  <a:srgbClr val="99003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AEDFC74F-6045-45DD-B6E3-6AD770ADF0DB}"/>
                  </a:ext>
                </a:extLst>
              </p:cNvPr>
              <p:cNvSpPr/>
              <p:nvPr/>
            </p:nvSpPr>
            <p:spPr>
              <a:xfrm>
                <a:off x="3511826" y="2219688"/>
                <a:ext cx="521465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/>
                <a:r>
                  <a:rPr lang="en-US" altLang="en-US" b="1" dirty="0">
                    <a:solidFill>
                      <a:srgbClr val="C00000"/>
                    </a:solidFill>
                  </a:rPr>
                  <a:t>Compare to </a:t>
                </a:r>
                <a14:m>
                  <m:oMath xmlns:m="http://schemas.openxmlformats.org/officeDocument/2006/math">
                    <m:r>
                      <a:rPr lang="en-US" altLang="en-US" b="1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𝑾</m:t>
                    </m:r>
                    <m:r>
                      <a:rPr lang="en-US" altLang="en-US" b="1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altLang="en-US" b="1" i="1" dirty="0" err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altLang="en-US" b="1" i="1" baseline="-25000" dirty="0" err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𝒈</m:t>
                    </m:r>
                    <m:r>
                      <a:rPr lang="en-US" altLang="en-US" b="1" i="1" dirty="0" err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𝜟</m:t>
                    </m:r>
                    <m:r>
                      <a:rPr lang="en-US" altLang="en-US" b="1" i="1" dirty="0" err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𝒉</m:t>
                    </m:r>
                  </m:oMath>
                </a14:m>
                <a:endParaRPr lang="en-US" altLang="en-US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AEDFC74F-6045-45DD-B6E3-6AD770ADF0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1826" y="2219688"/>
                <a:ext cx="5214659" cy="461665"/>
              </a:xfrm>
              <a:prstGeom prst="rect">
                <a:avLst/>
              </a:prstGeom>
              <a:blipFill>
                <a:blip r:embed="rId7"/>
                <a:stretch>
                  <a:fillRect t="-11842" b="-27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4" name="Object 23">
            <a:extLst>
              <a:ext uri="{FF2B5EF4-FFF2-40B4-BE49-F238E27FC236}">
                <a16:creationId xmlns:a16="http://schemas.microsoft.com/office/drawing/2014/main" id="{0A4486D9-0281-428E-BB3F-7C6F6F40F7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5180061"/>
              </p:ext>
            </p:extLst>
          </p:nvPr>
        </p:nvGraphicFramePr>
        <p:xfrm>
          <a:off x="7696495" y="2594494"/>
          <a:ext cx="119062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1" r:id="rId8" imgW="4562947" imgH="3069125" progId="MS_ClipArt_Gallery.5">
                  <p:embed/>
                </p:oleObj>
              </mc:Choice>
              <mc:Fallback>
                <p:oleObj r:id="rId8" imgW="4562947" imgH="3069125" progId="MS_ClipArt_Gallery.5">
                  <p:embed/>
                  <p:pic>
                    <p:nvPicPr>
                      <p:cNvPr id="309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495" y="2594494"/>
                        <a:ext cx="119062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BD59D44-7947-4062-ACD6-F74282CDE3B1}"/>
              </a:ext>
            </a:extLst>
          </p:cNvPr>
          <p:cNvCxnSpPr>
            <a:cxnSpLocks/>
          </p:cNvCxnSpPr>
          <p:nvPr/>
        </p:nvCxnSpPr>
        <p:spPr bwMode="auto">
          <a:xfrm flipV="1">
            <a:off x="3026592" y="2594494"/>
            <a:ext cx="1032654" cy="1209157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990033"/>
            </a:solidFill>
            <a:prstDash val="solid"/>
            <a:miter lim="800000"/>
            <a:headEnd type="none" w="med" len="med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2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07407E-6 L -8.33333E-7 0.25417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2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2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2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12" grpId="0" autoUpdateAnimBg="0"/>
      <p:bldP spid="32813" grpId="0" autoUpdateAnimBg="0"/>
      <p:bldP spid="37" grpId="0"/>
      <p:bldP spid="38" grpId="0"/>
      <p:bldP spid="4" grpId="0"/>
      <p:bldP spid="40" grpId="0"/>
      <p:bldP spid="41" grpId="0"/>
      <p:bldP spid="42" grpId="0" animBg="1"/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r>
              <a:rPr lang="en-US" altLang="en-US" sz="4000" dirty="0"/>
              <a:t>Example #1:</a:t>
            </a:r>
            <a:endParaRPr lang="en-US" altLang="en-US" sz="2800" b="1" dirty="0">
              <a:solidFill>
                <a:schemeClr val="folHlink"/>
              </a:solidFill>
            </a:endParaRPr>
          </a:p>
        </p:txBody>
      </p:sp>
      <p:grpSp>
        <p:nvGrpSpPr>
          <p:cNvPr id="32815" name="Group 47"/>
          <p:cNvGrpSpPr>
            <a:grpSpLocks/>
          </p:cNvGrpSpPr>
          <p:nvPr/>
        </p:nvGrpSpPr>
        <p:grpSpPr bwMode="auto">
          <a:xfrm>
            <a:off x="2800350" y="1943100"/>
            <a:ext cx="5562600" cy="4057650"/>
            <a:chOff x="1764" y="1224"/>
            <a:chExt cx="3504" cy="2556"/>
          </a:xfrm>
        </p:grpSpPr>
        <p:sp>
          <p:nvSpPr>
            <p:cNvPr id="32771" name="Rectangle 3"/>
            <p:cNvSpPr>
              <a:spLocks noChangeArrowheads="1"/>
            </p:cNvSpPr>
            <p:nvPr/>
          </p:nvSpPr>
          <p:spPr bwMode="auto">
            <a:xfrm>
              <a:off x="1764" y="1224"/>
              <a:ext cx="350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Times New Roman" panose="02020603050405020304" pitchFamily="18" charset="0"/>
                </a:rPr>
                <a:t>+     +     +     +     +     +     +     +     +</a:t>
              </a:r>
            </a:p>
          </p:txBody>
        </p:sp>
        <p:sp>
          <p:nvSpPr>
            <p:cNvPr id="32773" name="Rectangle 5"/>
            <p:cNvSpPr>
              <a:spLocks noChangeArrowheads="1"/>
            </p:cNvSpPr>
            <p:nvPr/>
          </p:nvSpPr>
          <p:spPr bwMode="auto">
            <a:xfrm>
              <a:off x="1764" y="3636"/>
              <a:ext cx="350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Times New Roman" panose="02020603050405020304" pitchFamily="18" charset="0"/>
                </a:rPr>
                <a:t>-     -     -     -     -     -     -     -     -     -</a:t>
              </a:r>
            </a:p>
          </p:txBody>
        </p:sp>
      </p:grpSp>
      <p:grpSp>
        <p:nvGrpSpPr>
          <p:cNvPr id="32814" name="Group 46"/>
          <p:cNvGrpSpPr>
            <a:grpSpLocks/>
          </p:cNvGrpSpPr>
          <p:nvPr/>
        </p:nvGrpSpPr>
        <p:grpSpPr bwMode="auto">
          <a:xfrm>
            <a:off x="4597400" y="2873375"/>
            <a:ext cx="2695575" cy="2884488"/>
            <a:chOff x="2896" y="1810"/>
            <a:chExt cx="1698" cy="1817"/>
          </a:xfrm>
        </p:grpSpPr>
        <p:sp>
          <p:nvSpPr>
            <p:cNvPr id="32776" name="Line 8"/>
            <p:cNvSpPr>
              <a:spLocks noChangeAspect="1" noChangeShapeType="1"/>
            </p:cNvSpPr>
            <p:nvPr/>
          </p:nvSpPr>
          <p:spPr bwMode="auto">
            <a:xfrm>
              <a:off x="3028" y="1979"/>
              <a:ext cx="0" cy="16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791" name="Group 23"/>
            <p:cNvGrpSpPr>
              <a:grpSpLocks/>
            </p:cNvGrpSpPr>
            <p:nvPr/>
          </p:nvGrpSpPr>
          <p:grpSpPr bwMode="auto">
            <a:xfrm>
              <a:off x="3477" y="1810"/>
              <a:ext cx="1117" cy="623"/>
              <a:chOff x="2895" y="2821"/>
              <a:chExt cx="1117" cy="623"/>
            </a:xfrm>
          </p:grpSpPr>
          <p:sp>
            <p:nvSpPr>
              <p:cNvPr id="32792" name="Oval 24"/>
              <p:cNvSpPr>
                <a:spLocks noChangeArrowheads="1"/>
              </p:cNvSpPr>
              <p:nvPr/>
            </p:nvSpPr>
            <p:spPr bwMode="auto">
              <a:xfrm>
                <a:off x="3153" y="2870"/>
                <a:ext cx="192" cy="192"/>
              </a:xfrm>
              <a:prstGeom prst="ellipse">
                <a:avLst/>
              </a:prstGeom>
              <a:solidFill>
                <a:srgbClr val="99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+</a:t>
                </a:r>
              </a:p>
            </p:txBody>
          </p:sp>
          <p:sp>
            <p:nvSpPr>
              <p:cNvPr id="32793" name="AutoShape 25"/>
              <p:cNvSpPr>
                <a:spLocks noChangeArrowheads="1"/>
              </p:cNvSpPr>
              <p:nvPr/>
            </p:nvSpPr>
            <p:spPr bwMode="auto">
              <a:xfrm>
                <a:off x="3225" y="3071"/>
                <a:ext cx="48" cy="336"/>
              </a:xfrm>
              <a:prstGeom prst="downArrow">
                <a:avLst>
                  <a:gd name="adj1" fmla="val 50000"/>
                  <a:gd name="adj2" fmla="val 17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94" name="Text Box 26"/>
              <p:cNvSpPr txBox="1">
                <a:spLocks noChangeArrowheads="1"/>
              </p:cNvSpPr>
              <p:nvPr/>
            </p:nvSpPr>
            <p:spPr bwMode="auto">
              <a:xfrm>
                <a:off x="3396" y="3213"/>
                <a:ext cx="61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 b="1" dirty="0">
                    <a:latin typeface="Times New Roman" panose="02020603050405020304" pitchFamily="18" charset="0"/>
                  </a:rPr>
                  <a:t>F</a:t>
                </a:r>
                <a:r>
                  <a:rPr lang="en-US" altLang="en-US" sz="1800" b="1" baseline="-25000" dirty="0">
                    <a:latin typeface="Times New Roman" panose="02020603050405020304" pitchFamily="18" charset="0"/>
                  </a:rPr>
                  <a:t>e</a:t>
                </a:r>
                <a:r>
                  <a:rPr lang="en-US" altLang="en-US" sz="1800" dirty="0">
                    <a:latin typeface="Times New Roman" panose="02020603050405020304" pitchFamily="18" charset="0"/>
                  </a:rPr>
                  <a:t> = </a:t>
                </a:r>
                <a:r>
                  <a:rPr lang="en-US" altLang="en-US" sz="1800" dirty="0" err="1">
                    <a:latin typeface="Times New Roman" panose="02020603050405020304" pitchFamily="18" charset="0"/>
                  </a:rPr>
                  <a:t>q</a:t>
                </a:r>
                <a:r>
                  <a:rPr lang="en-US" altLang="en-US" sz="1800" baseline="-25000" dirty="0" err="1">
                    <a:latin typeface="Times New Roman" panose="02020603050405020304" pitchFamily="18" charset="0"/>
                  </a:rPr>
                  <a:t>o</a:t>
                </a:r>
                <a:r>
                  <a:rPr lang="en-US" altLang="en-US" sz="1800" b="1" dirty="0" err="1">
                    <a:latin typeface="Times New Roman" panose="02020603050405020304" pitchFamily="18" charset="0"/>
                  </a:rPr>
                  <a:t>E</a:t>
                </a:r>
                <a:endParaRPr lang="en-US" altLang="en-US" sz="18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795" name="Text Box 27"/>
              <p:cNvSpPr txBox="1">
                <a:spLocks noChangeArrowheads="1"/>
              </p:cNvSpPr>
              <p:nvPr/>
            </p:nvSpPr>
            <p:spPr bwMode="auto">
              <a:xfrm>
                <a:off x="2895" y="2821"/>
                <a:ext cx="22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/>
                  <a:t>A</a:t>
                </a:r>
              </a:p>
            </p:txBody>
          </p:sp>
        </p:grpSp>
        <p:sp>
          <p:nvSpPr>
            <p:cNvPr id="32799" name="Line 31"/>
            <p:cNvSpPr>
              <a:spLocks noChangeShapeType="1"/>
            </p:cNvSpPr>
            <p:nvPr/>
          </p:nvSpPr>
          <p:spPr bwMode="auto">
            <a:xfrm>
              <a:off x="2896" y="1979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801" name="Text Box 33"/>
            <p:cNvSpPr txBox="1">
              <a:spLocks noChangeArrowheads="1"/>
            </p:cNvSpPr>
            <p:nvPr/>
          </p:nvSpPr>
          <p:spPr bwMode="auto">
            <a:xfrm>
              <a:off x="2898" y="2645"/>
              <a:ext cx="324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d</a:t>
              </a:r>
              <a:r>
                <a:rPr lang="en-US" altLang="en-US" baseline="-25000"/>
                <a:t>A</a:t>
              </a:r>
              <a:endParaRPr lang="en-US" altLang="en-US"/>
            </a:p>
          </p:txBody>
        </p:sp>
      </p:grpSp>
      <p:grpSp>
        <p:nvGrpSpPr>
          <p:cNvPr id="32817" name="Group 49"/>
          <p:cNvGrpSpPr>
            <a:grpSpLocks/>
          </p:cNvGrpSpPr>
          <p:nvPr/>
        </p:nvGrpSpPr>
        <p:grpSpPr bwMode="auto">
          <a:xfrm>
            <a:off x="5065713" y="4478338"/>
            <a:ext cx="2217737" cy="1279525"/>
            <a:chOff x="3191" y="2821"/>
            <a:chExt cx="1397" cy="806"/>
          </a:xfrm>
        </p:grpSpPr>
        <p:sp>
          <p:nvSpPr>
            <p:cNvPr id="32798" name="Line 30"/>
            <p:cNvSpPr>
              <a:spLocks noChangeAspect="1" noChangeShapeType="1"/>
            </p:cNvSpPr>
            <p:nvPr/>
          </p:nvSpPr>
          <p:spPr bwMode="auto">
            <a:xfrm>
              <a:off x="3353" y="2976"/>
              <a:ext cx="0" cy="6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816" name="Group 48"/>
            <p:cNvGrpSpPr>
              <a:grpSpLocks/>
            </p:cNvGrpSpPr>
            <p:nvPr/>
          </p:nvGrpSpPr>
          <p:grpSpPr bwMode="auto">
            <a:xfrm>
              <a:off x="3191" y="2821"/>
              <a:ext cx="1397" cy="623"/>
              <a:chOff x="3191" y="2821"/>
              <a:chExt cx="1397" cy="623"/>
            </a:xfrm>
          </p:grpSpPr>
          <p:grpSp>
            <p:nvGrpSpPr>
              <p:cNvPr id="32790" name="Group 22"/>
              <p:cNvGrpSpPr>
                <a:grpSpLocks/>
              </p:cNvGrpSpPr>
              <p:nvPr/>
            </p:nvGrpSpPr>
            <p:grpSpPr bwMode="auto">
              <a:xfrm>
                <a:off x="3471" y="2821"/>
                <a:ext cx="1117" cy="623"/>
                <a:chOff x="2895" y="2821"/>
                <a:chExt cx="1117" cy="623"/>
              </a:xfrm>
            </p:grpSpPr>
            <p:sp>
              <p:nvSpPr>
                <p:cNvPr id="32783" name="Oval 15"/>
                <p:cNvSpPr>
                  <a:spLocks noChangeArrowheads="1"/>
                </p:cNvSpPr>
                <p:nvPr/>
              </p:nvSpPr>
              <p:spPr bwMode="auto">
                <a:xfrm>
                  <a:off x="3153" y="2870"/>
                  <a:ext cx="192" cy="192"/>
                </a:xfrm>
                <a:prstGeom prst="ellipse">
                  <a:avLst/>
                </a:prstGeom>
                <a:solidFill>
                  <a:srgbClr val="99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 altLang="en-US"/>
                    <a:t>+</a:t>
                  </a:r>
                </a:p>
              </p:txBody>
            </p:sp>
            <p:sp>
              <p:nvSpPr>
                <p:cNvPr id="32784" name="AutoShape 16"/>
                <p:cNvSpPr>
                  <a:spLocks noChangeArrowheads="1"/>
                </p:cNvSpPr>
                <p:nvPr/>
              </p:nvSpPr>
              <p:spPr bwMode="auto">
                <a:xfrm>
                  <a:off x="3225" y="3071"/>
                  <a:ext cx="48" cy="336"/>
                </a:xfrm>
                <a:prstGeom prst="downArrow">
                  <a:avLst>
                    <a:gd name="adj1" fmla="val 50000"/>
                    <a:gd name="adj2" fmla="val 17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78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3396" y="3213"/>
                  <a:ext cx="61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1800" b="1">
                      <a:latin typeface="Times New Roman" panose="02020603050405020304" pitchFamily="18" charset="0"/>
                    </a:rPr>
                    <a:t>F</a:t>
                  </a:r>
                  <a:r>
                    <a:rPr lang="en-US" altLang="en-US" sz="1800" b="1" baseline="-25000">
                      <a:latin typeface="Times New Roman" panose="02020603050405020304" pitchFamily="18" charset="0"/>
                    </a:rPr>
                    <a:t>e</a:t>
                  </a:r>
                  <a:r>
                    <a:rPr lang="en-US" altLang="en-US" sz="1800">
                      <a:latin typeface="Times New Roman" panose="02020603050405020304" pitchFamily="18" charset="0"/>
                    </a:rPr>
                    <a:t> = q</a:t>
                  </a:r>
                  <a:r>
                    <a:rPr lang="en-US" altLang="en-US" sz="1800" baseline="-25000">
                      <a:latin typeface="Times New Roman" panose="02020603050405020304" pitchFamily="18" charset="0"/>
                    </a:rPr>
                    <a:t>o</a:t>
                  </a:r>
                  <a:r>
                    <a:rPr lang="en-US" altLang="en-US" sz="1800" b="1">
                      <a:latin typeface="Times New Roman" panose="02020603050405020304" pitchFamily="18" charset="0"/>
                    </a:rPr>
                    <a:t>E</a:t>
                  </a:r>
                  <a:endParaRPr lang="en-US" altLang="en-US" sz="1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278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895" y="2821"/>
                  <a:ext cx="22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2000"/>
                    <a:t>B</a:t>
                  </a:r>
                </a:p>
              </p:txBody>
            </p:sp>
          </p:grpSp>
          <p:sp>
            <p:nvSpPr>
              <p:cNvPr id="32797" name="Line 29"/>
              <p:cNvSpPr>
                <a:spLocks noChangeAspect="1" noChangeShapeType="1"/>
              </p:cNvSpPr>
              <p:nvPr/>
            </p:nvSpPr>
            <p:spPr bwMode="auto">
              <a:xfrm>
                <a:off x="3230" y="2976"/>
                <a:ext cx="24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2802" name="Text Box 34"/>
              <p:cNvSpPr txBox="1">
                <a:spLocks noChangeArrowheads="1"/>
              </p:cNvSpPr>
              <p:nvPr/>
            </p:nvSpPr>
            <p:spPr bwMode="auto">
              <a:xfrm>
                <a:off x="3191" y="3156"/>
                <a:ext cx="324" cy="2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/>
                  <a:t>d</a:t>
                </a:r>
                <a:r>
                  <a:rPr lang="en-US" altLang="en-US" baseline="-25000"/>
                  <a:t>B</a:t>
                </a:r>
                <a:endParaRPr lang="en-US" altLang="en-US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40468" y="2326322"/>
                <a:ext cx="3972392" cy="18211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A proton is placed between the parallel plates of a capacitor with an electric field intensity of 10,000 N/C. How much work is done by the electric field when it travels a distance of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800" dirty="0"/>
                  <a:t>.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468" y="2326322"/>
                <a:ext cx="3972392" cy="1821140"/>
              </a:xfrm>
              <a:prstGeom prst="rect">
                <a:avLst/>
              </a:prstGeom>
              <a:blipFill>
                <a:blip r:embed="rId2"/>
                <a:stretch>
                  <a:fillRect l="-1227" t="-2013" r="-3067" b="-10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95401" y="4257540"/>
                <a:ext cx="3182669" cy="548640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∆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𝐸𝑃𝐸</m:t>
                      </m:r>
                      <m:r>
                        <a:rPr lang="en-US" altLang="en-US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en-US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𝑞</m:t>
                          </m:r>
                        </m:e>
                        <m:sub>
                          <m:r>
                            <a:rPr lang="en-US" altLang="en-US" b="0" i="1" baseline="-25000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𝑜</m:t>
                          </m:r>
                        </m:sub>
                      </m:sSub>
                      <m:sSub>
                        <m:sSubPr>
                          <m:ctrlP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en-US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</m:t>
                          </m:r>
                          <m: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en-US" b="0" i="1" baseline="-30000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𝐵</m:t>
                          </m:r>
                        </m:sub>
                      </m:sSub>
                      <m:r>
                        <a:rPr lang="en-US" altLang="en-US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–</m:t>
                      </m:r>
                      <m:sSub>
                        <m:sSubPr>
                          <m:ctrlP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en-US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𝑞</m:t>
                          </m:r>
                        </m:e>
                        <m:sub>
                          <m:r>
                            <a:rPr lang="en-US" altLang="en-US" b="0" i="1" baseline="-25000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𝑜</m:t>
                          </m:r>
                        </m:sub>
                      </m:sSub>
                      <m:sSub>
                        <m:sSubPr>
                          <m:ctrlP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en-US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</m:t>
                          </m:r>
                          <m: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en-US" b="0" i="1" baseline="-30000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altLang="en-US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401" y="4257540"/>
                <a:ext cx="3182669" cy="54864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99003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97532" y="4942400"/>
                <a:ext cx="3182669" cy="461665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𝑊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=∆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𝐸𝑃𝐸</m:t>
                      </m:r>
                      <m:r>
                        <a:rPr lang="en-US" altLang="en-US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altLang="en-US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𝑞</m:t>
                          </m:r>
                        </m:e>
                        <m:sub>
                          <m:r>
                            <a:rPr lang="en-US" altLang="en-US" b="0" i="1" baseline="-25000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𝑜</m:t>
                          </m:r>
                        </m:sub>
                      </m:sSub>
                      <m:r>
                        <a:rPr lang="en-US" altLang="en-US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</m:t>
                      </m:r>
                      <m:r>
                        <a:rPr lang="en-US" alt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∆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𝑑</m:t>
                      </m:r>
                    </m:oMath>
                  </m:oMathPara>
                </a14:m>
                <a:endParaRPr lang="en-US" altLang="en-US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532" y="4942400"/>
                <a:ext cx="3182669" cy="461665"/>
              </a:xfrm>
              <a:prstGeom prst="rect">
                <a:avLst/>
              </a:prstGeom>
              <a:blipFill>
                <a:blip r:embed="rId4"/>
                <a:stretch>
                  <a:fillRect b="-11688"/>
                </a:stretch>
              </a:blipFill>
              <a:ln>
                <a:solidFill>
                  <a:srgbClr val="99003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E734DE6-14FA-4083-B699-1228B67E48DF}"/>
                  </a:ext>
                </a:extLst>
              </p:cNvPr>
              <p:cNvSpPr txBox="1"/>
              <p:nvPr/>
            </p:nvSpPr>
            <p:spPr>
              <a:xfrm>
                <a:off x="799492" y="5612751"/>
                <a:ext cx="7089642" cy="461665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𝑊</m:t>
                      </m:r>
                      <m:r>
                        <a:rPr lang="en-US" altLang="en-US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.6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sSup>
                        <m:sSupPr>
                          <m:ctrlPr>
                            <a:rPr lang="en-US" alt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en-US" alt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−19</m:t>
                          </m:r>
                        </m:sup>
                      </m:sSup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𝐶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×10,000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𝑁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𝐶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×0.000010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</m:oMath>
                  </m:oMathPara>
                </a14:m>
                <a:endParaRPr lang="en-US" altLang="en-US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E734DE6-14FA-4083-B699-1228B67E48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492" y="5612751"/>
                <a:ext cx="7089642" cy="461665"/>
              </a:xfrm>
              <a:prstGeom prst="rect">
                <a:avLst/>
              </a:prstGeom>
              <a:blipFill>
                <a:blip r:embed="rId5"/>
                <a:stretch>
                  <a:fillRect b="-19481"/>
                </a:stretch>
              </a:blipFill>
              <a:ln>
                <a:solidFill>
                  <a:srgbClr val="99003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D08D0CB-F4C0-4207-B7CD-C12AF5481303}"/>
                  </a:ext>
                </a:extLst>
              </p:cNvPr>
              <p:cNvSpPr txBox="1"/>
              <p:nvPr/>
            </p:nvSpPr>
            <p:spPr>
              <a:xfrm>
                <a:off x="806120" y="6281985"/>
                <a:ext cx="3171950" cy="461665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𝑊</m:t>
                      </m:r>
                      <m:r>
                        <a:rPr lang="en-US" altLang="en-US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altLang="en-US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.6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sSup>
                        <m:sSupPr>
                          <m:ctrlPr>
                            <a:rPr lang="en-US" alt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en-US" alt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−20</m:t>
                          </m:r>
                        </m:sup>
                      </m:sSup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𝐽</m:t>
                      </m:r>
                    </m:oMath>
                  </m:oMathPara>
                </a14:m>
                <a:endParaRPr lang="en-US" altLang="en-US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D08D0CB-F4C0-4207-B7CD-C12AF5481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120" y="6281985"/>
                <a:ext cx="3171950" cy="461665"/>
              </a:xfrm>
              <a:prstGeom prst="rect">
                <a:avLst/>
              </a:prstGeom>
              <a:blipFill>
                <a:blip r:embed="rId6"/>
                <a:stretch>
                  <a:fillRect l="-191" b="-14286"/>
                </a:stretch>
              </a:blipFill>
              <a:ln>
                <a:solidFill>
                  <a:srgbClr val="99003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43481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2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1" grpId="0" animBg="1"/>
      <p:bldP spid="42" grpId="0" animBg="1"/>
      <p:bldP spid="36" grpId="0" animBg="1"/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312738"/>
            <a:ext cx="8162925" cy="1311275"/>
          </a:xfrm>
        </p:spPr>
        <p:txBody>
          <a:bodyPr/>
          <a:lstStyle/>
          <a:p>
            <a:r>
              <a:rPr lang="en-US" altLang="en-US" sz="4000"/>
              <a:t>Electric Potential Energy of Point Charges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/>
              <a:t>Much like the book is attracted to the earth due to gravity, two unlike charges are attracted to one another.</a:t>
            </a:r>
          </a:p>
          <a:p>
            <a:r>
              <a:rPr lang="en-US" altLang="en-US" sz="2000"/>
              <a:t>Conversely, like charges repel.</a:t>
            </a:r>
          </a:p>
          <a:p>
            <a:r>
              <a:rPr lang="en-US" altLang="en-US" sz="2000"/>
              <a:t>It takes positive work to move unlike charges away from one another and negative work to move them closer together.</a:t>
            </a:r>
          </a:p>
          <a:p>
            <a:endParaRPr lang="en-US" altLang="en-US"/>
          </a:p>
        </p:txBody>
      </p:sp>
      <p:grpSp>
        <p:nvGrpSpPr>
          <p:cNvPr id="23579" name="Group 27"/>
          <p:cNvGrpSpPr>
            <a:grpSpLocks/>
          </p:cNvGrpSpPr>
          <p:nvPr/>
        </p:nvGrpSpPr>
        <p:grpSpPr bwMode="auto">
          <a:xfrm>
            <a:off x="3097213" y="3767138"/>
            <a:ext cx="2628900" cy="2747962"/>
            <a:chOff x="1951" y="2373"/>
            <a:chExt cx="1656" cy="1731"/>
          </a:xfrm>
        </p:grpSpPr>
        <p:sp>
          <p:nvSpPr>
            <p:cNvPr id="23557" name="Oval 5"/>
            <p:cNvSpPr>
              <a:spLocks noChangeAspect="1" noChangeArrowheads="1"/>
            </p:cNvSpPr>
            <p:nvPr/>
          </p:nvSpPr>
          <p:spPr bwMode="auto">
            <a:xfrm>
              <a:off x="2379" y="3453"/>
              <a:ext cx="651" cy="651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0000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8" name="Text Box 6"/>
            <p:cNvSpPr txBox="1">
              <a:spLocks noChangeArrowheads="1"/>
            </p:cNvSpPr>
            <p:nvPr/>
          </p:nvSpPr>
          <p:spPr bwMode="auto">
            <a:xfrm>
              <a:off x="1951" y="3642"/>
              <a:ext cx="34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/>
                <a:t>+q</a:t>
              </a:r>
            </a:p>
          </p:txBody>
        </p:sp>
        <p:sp>
          <p:nvSpPr>
            <p:cNvPr id="23559" name="Oval 7"/>
            <p:cNvSpPr>
              <a:spLocks noChangeAspect="1" noChangeArrowheads="1"/>
            </p:cNvSpPr>
            <p:nvPr/>
          </p:nvSpPr>
          <p:spPr bwMode="auto">
            <a:xfrm>
              <a:off x="2594" y="2417"/>
              <a:ext cx="174" cy="189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0" name="Text Box 8"/>
            <p:cNvSpPr txBox="1">
              <a:spLocks noChangeArrowheads="1"/>
            </p:cNvSpPr>
            <p:nvPr/>
          </p:nvSpPr>
          <p:spPr bwMode="auto">
            <a:xfrm>
              <a:off x="2248" y="2373"/>
              <a:ext cx="35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/>
                <a:t>-q</a:t>
              </a:r>
              <a:r>
                <a:rPr lang="en-US" altLang="en-US" sz="2000" baseline="-25000"/>
                <a:t>o</a:t>
              </a:r>
              <a:endParaRPr lang="en-US" altLang="en-US" sz="2000"/>
            </a:p>
          </p:txBody>
        </p:sp>
        <p:sp>
          <p:nvSpPr>
            <p:cNvPr id="23562" name="Line 10"/>
            <p:cNvSpPr>
              <a:spLocks noChangeShapeType="1"/>
            </p:cNvSpPr>
            <p:nvPr/>
          </p:nvSpPr>
          <p:spPr bwMode="auto">
            <a:xfrm rot="16200000" flipH="1">
              <a:off x="2262" y="3035"/>
              <a:ext cx="8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67" name="Line 15"/>
            <p:cNvSpPr>
              <a:spLocks noChangeShapeType="1"/>
            </p:cNvSpPr>
            <p:nvPr/>
          </p:nvSpPr>
          <p:spPr bwMode="auto">
            <a:xfrm>
              <a:off x="3529" y="2504"/>
              <a:ext cx="0" cy="1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lg" len="med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68" name="Line 16"/>
            <p:cNvSpPr>
              <a:spLocks noChangeShapeType="1"/>
            </p:cNvSpPr>
            <p:nvPr/>
          </p:nvSpPr>
          <p:spPr bwMode="auto">
            <a:xfrm flipV="1">
              <a:off x="2772" y="2511"/>
              <a:ext cx="822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69" name="Line 17"/>
            <p:cNvSpPr>
              <a:spLocks noChangeShapeType="1"/>
            </p:cNvSpPr>
            <p:nvPr/>
          </p:nvSpPr>
          <p:spPr bwMode="auto">
            <a:xfrm>
              <a:off x="3033" y="3777"/>
              <a:ext cx="55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 useBgFill="1">
          <p:nvSpPr>
            <p:cNvPr id="23564" name="Text Box 12"/>
            <p:cNvSpPr txBox="1">
              <a:spLocks noChangeArrowheads="1"/>
            </p:cNvSpPr>
            <p:nvPr/>
          </p:nvSpPr>
          <p:spPr bwMode="auto">
            <a:xfrm>
              <a:off x="3423" y="3003"/>
              <a:ext cx="184" cy="250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/>
                <a:t>r</a:t>
              </a:r>
            </a:p>
          </p:txBody>
        </p:sp>
        <p:sp>
          <p:nvSpPr>
            <p:cNvPr id="23575" name="Text Box 23"/>
            <p:cNvSpPr txBox="1">
              <a:spLocks noChangeArrowheads="1"/>
            </p:cNvSpPr>
            <p:nvPr/>
          </p:nvSpPr>
          <p:spPr bwMode="auto">
            <a:xfrm>
              <a:off x="2426" y="2972"/>
              <a:ext cx="2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/>
                <a:t>E</a:t>
              </a:r>
            </a:p>
          </p:txBody>
        </p:sp>
      </p:grpSp>
      <p:graphicFrame>
        <p:nvGraphicFramePr>
          <p:cNvPr id="23583" name="Object 31"/>
          <p:cNvGraphicFramePr>
            <a:graphicFrameLocks noChangeAspect="1"/>
          </p:cNvGraphicFramePr>
          <p:nvPr/>
        </p:nvGraphicFramePr>
        <p:xfrm>
          <a:off x="5937250" y="4324350"/>
          <a:ext cx="268605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1" name="Equation" r:id="rId3" imgW="1066680" imgH="368280" progId="Equation.3">
                  <p:embed/>
                </p:oleObj>
              </mc:Choice>
              <mc:Fallback>
                <p:oleObj name="Equation" r:id="rId3" imgW="1066680" imgH="36828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250" y="4324350"/>
                        <a:ext cx="2686050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84" name="Object 32"/>
          <p:cNvGraphicFramePr>
            <a:graphicFrameLocks noChangeAspect="1"/>
          </p:cNvGraphicFramePr>
          <p:nvPr/>
        </p:nvGraphicFramePr>
        <p:xfrm>
          <a:off x="1330325" y="4333875"/>
          <a:ext cx="1535113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2" name="Equation" r:id="rId5" imgW="609480" imgH="380880" progId="Equation.3">
                  <p:embed/>
                </p:oleObj>
              </mc:Choice>
              <mc:Fallback>
                <p:oleObj name="Equation" r:id="rId5" imgW="609480" imgH="38088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325" y="4333875"/>
                        <a:ext cx="1535113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312738"/>
            <a:ext cx="8162925" cy="1311275"/>
          </a:xfrm>
        </p:spPr>
        <p:txBody>
          <a:bodyPr/>
          <a:lstStyle/>
          <a:p>
            <a:r>
              <a:rPr lang="en-US" altLang="en-US" sz="4000"/>
              <a:t>Electric Potential Energy and Work of Point Charges</a:t>
            </a:r>
          </a:p>
        </p:txBody>
      </p:sp>
      <p:grpSp>
        <p:nvGrpSpPr>
          <p:cNvPr id="24631" name="Group 55"/>
          <p:cNvGrpSpPr>
            <a:grpSpLocks/>
          </p:cNvGrpSpPr>
          <p:nvPr/>
        </p:nvGrpSpPr>
        <p:grpSpPr bwMode="auto">
          <a:xfrm>
            <a:off x="583302" y="3878883"/>
            <a:ext cx="2741612" cy="2854325"/>
            <a:chOff x="309" y="2410"/>
            <a:chExt cx="1727" cy="1798"/>
          </a:xfrm>
        </p:grpSpPr>
        <p:grpSp>
          <p:nvGrpSpPr>
            <p:cNvPr id="24630" name="Group 54"/>
            <p:cNvGrpSpPr>
              <a:grpSpLocks/>
            </p:cNvGrpSpPr>
            <p:nvPr/>
          </p:nvGrpSpPr>
          <p:grpSpPr bwMode="auto">
            <a:xfrm>
              <a:off x="309" y="2410"/>
              <a:ext cx="1727" cy="1374"/>
              <a:chOff x="309" y="2410"/>
              <a:chExt cx="1727" cy="1374"/>
            </a:xfrm>
          </p:grpSpPr>
          <p:grpSp>
            <p:nvGrpSpPr>
              <p:cNvPr id="24608" name="Group 32"/>
              <p:cNvGrpSpPr>
                <a:grpSpLocks/>
              </p:cNvGrpSpPr>
              <p:nvPr/>
            </p:nvGrpSpPr>
            <p:grpSpPr bwMode="auto">
              <a:xfrm>
                <a:off x="309" y="2410"/>
                <a:ext cx="1079" cy="1374"/>
                <a:chOff x="363" y="2410"/>
                <a:chExt cx="1079" cy="1374"/>
              </a:xfrm>
            </p:grpSpPr>
            <p:sp>
              <p:nvSpPr>
                <p:cNvPr id="24579" name="Oval 3"/>
                <p:cNvSpPr>
                  <a:spLocks noChangeAspect="1" noChangeArrowheads="1"/>
                </p:cNvSpPr>
                <p:nvPr/>
              </p:nvSpPr>
              <p:spPr bwMode="auto">
                <a:xfrm>
                  <a:off x="791" y="3133"/>
                  <a:ext cx="651" cy="651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0000FF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80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363" y="3322"/>
                  <a:ext cx="347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2000"/>
                    <a:t>+q</a:t>
                  </a:r>
                </a:p>
              </p:txBody>
            </p:sp>
            <p:sp>
              <p:nvSpPr>
                <p:cNvPr id="24581" name="Oval 5"/>
                <p:cNvSpPr>
                  <a:spLocks noChangeAspect="1" noChangeArrowheads="1"/>
                </p:cNvSpPr>
                <p:nvPr/>
              </p:nvSpPr>
              <p:spPr bwMode="auto">
                <a:xfrm>
                  <a:off x="1030" y="2462"/>
                  <a:ext cx="174" cy="18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82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684" y="2410"/>
                  <a:ext cx="352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2000"/>
                    <a:t>-q</a:t>
                  </a:r>
                  <a:r>
                    <a:rPr lang="en-US" altLang="en-US" sz="2000" baseline="-25000"/>
                    <a:t>o</a:t>
                  </a:r>
                  <a:endParaRPr lang="en-US" altLang="en-US" sz="2000"/>
                </a:p>
              </p:txBody>
            </p:sp>
          </p:grpSp>
          <p:grpSp>
            <p:nvGrpSpPr>
              <p:cNvPr id="24629" name="Group 53"/>
              <p:cNvGrpSpPr>
                <a:grpSpLocks/>
              </p:cNvGrpSpPr>
              <p:nvPr/>
            </p:nvGrpSpPr>
            <p:grpSpPr bwMode="auto">
              <a:xfrm>
                <a:off x="1063" y="2559"/>
                <a:ext cx="973" cy="898"/>
                <a:chOff x="1063" y="2559"/>
                <a:chExt cx="973" cy="898"/>
              </a:xfrm>
            </p:grpSpPr>
            <p:sp>
              <p:nvSpPr>
                <p:cNvPr id="24583" name="Line 7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819" y="2897"/>
                  <a:ext cx="487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 type="triangl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24628" name="Group 52"/>
                <p:cNvGrpSpPr>
                  <a:grpSpLocks/>
                </p:cNvGrpSpPr>
                <p:nvPr/>
              </p:nvGrpSpPr>
              <p:grpSpPr bwMode="auto">
                <a:xfrm>
                  <a:off x="1130" y="2559"/>
                  <a:ext cx="906" cy="898"/>
                  <a:chOff x="1130" y="2559"/>
                  <a:chExt cx="906" cy="898"/>
                </a:xfrm>
              </p:grpSpPr>
              <p:sp>
                <p:nvSpPr>
                  <p:cNvPr id="24584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1887" y="2560"/>
                    <a:ext cx="0" cy="89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 type="triangle" w="lg" len="med"/>
                    <a:tailEnd type="triangle" w="lg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4585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1130" y="2559"/>
                    <a:ext cx="818" cy="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4586" name="Line 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91" y="3455"/>
                    <a:ext cx="558" cy="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 useBgFill="1">
                <p:nvSpPr>
                  <p:cNvPr id="24587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81" y="2907"/>
                    <a:ext cx="255" cy="250"/>
                  </a:xfrm>
                  <a:prstGeom prst="rect">
                    <a:avLst/>
                  </a:prstGeom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en-US" sz="2000"/>
                      <a:t>r</a:t>
                    </a:r>
                    <a:r>
                      <a:rPr lang="en-US" altLang="en-US" sz="2000" baseline="-25000"/>
                      <a:t>A</a:t>
                    </a:r>
                    <a:endParaRPr lang="en-US" altLang="en-US" sz="2000"/>
                  </a:p>
                </p:txBody>
              </p:sp>
            </p:grpSp>
          </p:grpSp>
        </p:grpSp>
        <p:sp>
          <p:nvSpPr>
            <p:cNvPr id="24591" name="Rectangle 15"/>
            <p:cNvSpPr>
              <a:spLocks noChangeArrowheads="1"/>
            </p:cNvSpPr>
            <p:nvPr/>
          </p:nvSpPr>
          <p:spPr bwMode="auto">
            <a:xfrm>
              <a:off x="941" y="3843"/>
              <a:ext cx="29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/>
                <a:t>A</a:t>
              </a:r>
            </a:p>
          </p:txBody>
        </p:sp>
      </p:grpSp>
      <p:grpSp>
        <p:nvGrpSpPr>
          <p:cNvPr id="24607" name="Group 31"/>
          <p:cNvGrpSpPr>
            <a:grpSpLocks/>
          </p:cNvGrpSpPr>
          <p:nvPr/>
        </p:nvGrpSpPr>
        <p:grpSpPr bwMode="auto">
          <a:xfrm>
            <a:off x="3390900" y="2623171"/>
            <a:ext cx="2741613" cy="4087812"/>
            <a:chOff x="2352" y="1619"/>
            <a:chExt cx="1727" cy="2575"/>
          </a:xfrm>
        </p:grpSpPr>
        <p:grpSp>
          <p:nvGrpSpPr>
            <p:cNvPr id="24606" name="Group 30"/>
            <p:cNvGrpSpPr>
              <a:grpSpLocks/>
            </p:cNvGrpSpPr>
            <p:nvPr/>
          </p:nvGrpSpPr>
          <p:grpSpPr bwMode="auto">
            <a:xfrm>
              <a:off x="2352" y="1619"/>
              <a:ext cx="1727" cy="2163"/>
              <a:chOff x="2352" y="1619"/>
              <a:chExt cx="1727" cy="2163"/>
            </a:xfrm>
          </p:grpSpPr>
          <p:grpSp>
            <p:nvGrpSpPr>
              <p:cNvPr id="24605" name="Group 29"/>
              <p:cNvGrpSpPr>
                <a:grpSpLocks/>
              </p:cNvGrpSpPr>
              <p:nvPr/>
            </p:nvGrpSpPr>
            <p:grpSpPr bwMode="auto">
              <a:xfrm>
                <a:off x="2352" y="1619"/>
                <a:ext cx="1083" cy="2163"/>
                <a:chOff x="2352" y="1619"/>
                <a:chExt cx="1083" cy="2163"/>
              </a:xfrm>
            </p:grpSpPr>
            <p:sp>
              <p:nvSpPr>
                <p:cNvPr id="24592" name="Oval 16"/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3131"/>
                  <a:ext cx="651" cy="651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0000FF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93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352" y="3308"/>
                  <a:ext cx="347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2000"/>
                    <a:t>+q</a:t>
                  </a:r>
                </a:p>
              </p:txBody>
            </p:sp>
            <p:sp>
              <p:nvSpPr>
                <p:cNvPr id="24594" name="Oval 18"/>
                <p:cNvSpPr>
                  <a:spLocks noChangeAspect="1" noChangeArrowheads="1"/>
                </p:cNvSpPr>
                <p:nvPr/>
              </p:nvSpPr>
              <p:spPr bwMode="auto">
                <a:xfrm>
                  <a:off x="3019" y="1656"/>
                  <a:ext cx="174" cy="18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9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683" y="1619"/>
                  <a:ext cx="352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2000"/>
                    <a:t>-q</a:t>
                  </a:r>
                  <a:r>
                    <a:rPr lang="en-US" altLang="en-US" sz="2000" baseline="-25000"/>
                    <a:t>o</a:t>
                  </a:r>
                  <a:endParaRPr lang="en-US" altLang="en-US" sz="2000"/>
                </a:p>
              </p:txBody>
            </p:sp>
          </p:grpSp>
          <p:sp>
            <p:nvSpPr>
              <p:cNvPr id="24596" name="Line 20"/>
              <p:cNvSpPr>
                <a:spLocks noChangeShapeType="1"/>
              </p:cNvSpPr>
              <p:nvPr/>
            </p:nvSpPr>
            <p:spPr bwMode="auto">
              <a:xfrm rot="16200000" flipH="1">
                <a:off x="2464" y="2481"/>
                <a:ext cx="1287" cy="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triangl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grpSp>
            <p:nvGrpSpPr>
              <p:cNvPr id="24604" name="Group 28"/>
              <p:cNvGrpSpPr>
                <a:grpSpLocks/>
              </p:cNvGrpSpPr>
              <p:nvPr/>
            </p:nvGrpSpPr>
            <p:grpSpPr bwMode="auto">
              <a:xfrm>
                <a:off x="3189" y="1746"/>
                <a:ext cx="890" cy="1710"/>
                <a:chOff x="3189" y="1746"/>
                <a:chExt cx="890" cy="1710"/>
              </a:xfrm>
            </p:grpSpPr>
            <p:sp>
              <p:nvSpPr>
                <p:cNvPr id="24598" name="Line 22"/>
                <p:cNvSpPr>
                  <a:spLocks noChangeShapeType="1"/>
                </p:cNvSpPr>
                <p:nvPr/>
              </p:nvSpPr>
              <p:spPr bwMode="auto">
                <a:xfrm>
                  <a:off x="3929" y="1746"/>
                  <a:ext cx="0" cy="171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 type="triangle" w="lg" len="med"/>
                  <a:tailEnd type="triangle" w="lg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4599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3189" y="1751"/>
                  <a:ext cx="80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4600" name="Line 24"/>
                <p:cNvSpPr>
                  <a:spLocks noChangeShapeType="1"/>
                </p:cNvSpPr>
                <p:nvPr/>
              </p:nvSpPr>
              <p:spPr bwMode="auto">
                <a:xfrm>
                  <a:off x="3435" y="3455"/>
                  <a:ext cx="55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 useBgFill="1">
              <p:nvSpPr>
                <p:cNvPr id="2460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3823" y="2409"/>
                  <a:ext cx="256" cy="249"/>
                </a:xfrm>
                <a:prstGeom prst="rect">
                  <a:avLst/>
                </a:prstGeom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2000"/>
                    <a:t>r</a:t>
                  </a:r>
                  <a:r>
                    <a:rPr lang="en-US" altLang="en-US" sz="2000" baseline="-25000"/>
                    <a:t>B</a:t>
                  </a:r>
                  <a:endParaRPr lang="en-US" altLang="en-US" sz="2000"/>
                </a:p>
              </p:txBody>
            </p:sp>
          </p:grpSp>
        </p:grpSp>
        <p:sp>
          <p:nvSpPr>
            <p:cNvPr id="24602" name="Rectangle 26"/>
            <p:cNvSpPr>
              <a:spLocks noChangeArrowheads="1"/>
            </p:cNvSpPr>
            <p:nvPr/>
          </p:nvSpPr>
          <p:spPr bwMode="auto">
            <a:xfrm>
              <a:off x="2984" y="3829"/>
              <a:ext cx="29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/>
                <a:t>B</a:t>
              </a:r>
            </a:p>
          </p:txBody>
        </p:sp>
      </p:grpSp>
      <p:sp>
        <p:nvSpPr>
          <p:cNvPr id="24623" name="Rectangle 47"/>
          <p:cNvSpPr>
            <a:spLocks noChangeArrowheads="1"/>
          </p:cNvSpPr>
          <p:nvPr/>
        </p:nvSpPr>
        <p:spPr bwMode="auto">
          <a:xfrm>
            <a:off x="6197600" y="2834860"/>
            <a:ext cx="2728913" cy="271462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dirty="0"/>
              <a:t>Therefore...</a:t>
            </a:r>
          </a:p>
          <a:p>
            <a:endParaRPr lang="en-US" altLang="en-US" sz="2000" dirty="0"/>
          </a:p>
          <a:p>
            <a:r>
              <a:rPr lang="en-US" altLang="en-US" sz="2000" dirty="0"/>
              <a:t> </a:t>
            </a:r>
            <a:endParaRPr lang="en-US" altLang="en-US" sz="2000" baseline="-25000" dirty="0"/>
          </a:p>
          <a:p>
            <a:endParaRPr lang="en-US" altLang="en-US" sz="2000" dirty="0"/>
          </a:p>
          <a:p>
            <a:r>
              <a:rPr lang="en-US" altLang="en-US" sz="2000" dirty="0"/>
              <a:t> </a:t>
            </a:r>
          </a:p>
        </p:txBody>
      </p:sp>
      <p:graphicFrame>
        <p:nvGraphicFramePr>
          <p:cNvPr id="24633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54079"/>
              </p:ext>
            </p:extLst>
          </p:nvPr>
        </p:nvGraphicFramePr>
        <p:xfrm>
          <a:off x="6346825" y="3364223"/>
          <a:ext cx="2414588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5" name="Equation" r:id="rId3" imgW="1206360" imgH="203040" progId="Equation.3">
                  <p:embed/>
                </p:oleObj>
              </mc:Choice>
              <mc:Fallback>
                <p:oleObj name="Equation" r:id="rId3" imgW="1206360" imgH="20304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6825" y="3364223"/>
                        <a:ext cx="2414588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34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4909919"/>
              </p:ext>
            </p:extLst>
          </p:nvPr>
        </p:nvGraphicFramePr>
        <p:xfrm>
          <a:off x="6361976" y="3980811"/>
          <a:ext cx="2236788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6" name="Equation" r:id="rId5" imgW="1117440" imgH="406080" progId="Equation.3">
                  <p:embed/>
                </p:oleObj>
              </mc:Choice>
              <mc:Fallback>
                <p:oleObj name="Equation" r:id="rId5" imgW="1117440" imgH="40608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1976" y="3980811"/>
                        <a:ext cx="2236788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DEF895B-22F4-4132-9F69-C10A4B9C4C3A}"/>
              </a:ext>
            </a:extLst>
          </p:cNvPr>
          <p:cNvSpPr txBox="1"/>
          <p:nvPr/>
        </p:nvSpPr>
        <p:spPr>
          <a:xfrm>
            <a:off x="674244" y="1812191"/>
            <a:ext cx="77955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order to change the electric potential energy of a system of charges, work must be done.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23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r>
              <a:rPr lang="en-US" altLang="en-US" sz="4000" dirty="0"/>
              <a:t>Example #2:</a:t>
            </a:r>
            <a:endParaRPr lang="en-US" altLang="en-US" sz="2800" b="1" dirty="0">
              <a:solidFill>
                <a:schemeClr val="folHlink"/>
              </a:solidFill>
            </a:endParaRPr>
          </a:p>
        </p:txBody>
      </p:sp>
      <p:grpSp>
        <p:nvGrpSpPr>
          <p:cNvPr id="30" name="Group 55">
            <a:extLst>
              <a:ext uri="{FF2B5EF4-FFF2-40B4-BE49-F238E27FC236}">
                <a16:creationId xmlns:a16="http://schemas.microsoft.com/office/drawing/2014/main" id="{4986059E-B1CF-460B-AA8F-6D0DFC486964}"/>
              </a:ext>
            </a:extLst>
          </p:cNvPr>
          <p:cNvGrpSpPr>
            <a:grpSpLocks/>
          </p:cNvGrpSpPr>
          <p:nvPr/>
        </p:nvGrpSpPr>
        <p:grpSpPr bwMode="auto">
          <a:xfrm>
            <a:off x="583302" y="4011403"/>
            <a:ext cx="2741612" cy="2854325"/>
            <a:chOff x="309" y="2410"/>
            <a:chExt cx="1727" cy="1798"/>
          </a:xfrm>
        </p:grpSpPr>
        <p:grpSp>
          <p:nvGrpSpPr>
            <p:cNvPr id="31" name="Group 54">
              <a:extLst>
                <a:ext uri="{FF2B5EF4-FFF2-40B4-BE49-F238E27FC236}">
                  <a16:creationId xmlns:a16="http://schemas.microsoft.com/office/drawing/2014/main" id="{E7CF8134-CE95-4478-A4FB-CB6CA12C18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9" y="2410"/>
              <a:ext cx="1727" cy="1374"/>
              <a:chOff x="309" y="2410"/>
              <a:chExt cx="1727" cy="1374"/>
            </a:xfrm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B3B89764-080F-410E-BF4B-E05F6C9AB03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9" y="2410"/>
                <a:ext cx="1079" cy="1374"/>
                <a:chOff x="363" y="2410"/>
                <a:chExt cx="1079" cy="1374"/>
              </a:xfrm>
            </p:grpSpPr>
            <p:sp>
              <p:nvSpPr>
                <p:cNvPr id="45" name="Oval 3">
                  <a:extLst>
                    <a:ext uri="{FF2B5EF4-FFF2-40B4-BE49-F238E27FC236}">
                      <a16:creationId xmlns:a16="http://schemas.microsoft.com/office/drawing/2014/main" id="{46F26ADD-D1E0-44AA-93D8-FA2F5173ACDF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791" y="3133"/>
                  <a:ext cx="651" cy="651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0000FF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Text Box 4">
                  <a:extLst>
                    <a:ext uri="{FF2B5EF4-FFF2-40B4-BE49-F238E27FC236}">
                      <a16:creationId xmlns:a16="http://schemas.microsoft.com/office/drawing/2014/main" id="{DF884181-38BF-45DC-B034-2798C22DDFD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3" y="3322"/>
                  <a:ext cx="347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2000"/>
                    <a:t>+q</a:t>
                  </a:r>
                </a:p>
              </p:txBody>
            </p:sp>
            <p:sp>
              <p:nvSpPr>
                <p:cNvPr id="47" name="Oval 5">
                  <a:extLst>
                    <a:ext uri="{FF2B5EF4-FFF2-40B4-BE49-F238E27FC236}">
                      <a16:creationId xmlns:a16="http://schemas.microsoft.com/office/drawing/2014/main" id="{FC0D8669-766B-46E1-9827-A5EEB17521A2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030" y="2462"/>
                  <a:ext cx="174" cy="18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Text Box 6">
                  <a:extLst>
                    <a:ext uri="{FF2B5EF4-FFF2-40B4-BE49-F238E27FC236}">
                      <a16:creationId xmlns:a16="http://schemas.microsoft.com/office/drawing/2014/main" id="{6CD71200-B7B3-41D7-87CD-C192C45F086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84" y="2410"/>
                  <a:ext cx="352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2000"/>
                    <a:t>-q</a:t>
                  </a:r>
                  <a:r>
                    <a:rPr lang="en-US" altLang="en-US" sz="2000" baseline="-25000"/>
                    <a:t>o</a:t>
                  </a:r>
                  <a:endParaRPr lang="en-US" altLang="en-US" sz="2000"/>
                </a:p>
              </p:txBody>
            </p:sp>
          </p:grpSp>
          <p:grpSp>
            <p:nvGrpSpPr>
              <p:cNvPr id="34" name="Group 53">
                <a:extLst>
                  <a:ext uri="{FF2B5EF4-FFF2-40B4-BE49-F238E27FC236}">
                    <a16:creationId xmlns:a16="http://schemas.microsoft.com/office/drawing/2014/main" id="{E36D4620-98FF-49FA-8A40-46E5F219A2E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63" y="2559"/>
                <a:ext cx="973" cy="898"/>
                <a:chOff x="1063" y="2559"/>
                <a:chExt cx="973" cy="898"/>
              </a:xfrm>
            </p:grpSpPr>
            <p:sp>
              <p:nvSpPr>
                <p:cNvPr id="35" name="Line 7">
                  <a:extLst>
                    <a:ext uri="{FF2B5EF4-FFF2-40B4-BE49-F238E27FC236}">
                      <a16:creationId xmlns:a16="http://schemas.microsoft.com/office/drawing/2014/main" id="{20D95071-7854-44EC-AE6D-F15920560A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6200000" flipH="1">
                  <a:off x="819" y="2897"/>
                  <a:ext cx="487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 type="triangl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37" name="Group 52">
                  <a:extLst>
                    <a:ext uri="{FF2B5EF4-FFF2-40B4-BE49-F238E27FC236}">
                      <a16:creationId xmlns:a16="http://schemas.microsoft.com/office/drawing/2014/main" id="{C699E063-AEF1-4534-BE6F-601EE1B9687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130" y="2559"/>
                  <a:ext cx="906" cy="898"/>
                  <a:chOff x="1130" y="2559"/>
                  <a:chExt cx="906" cy="898"/>
                </a:xfrm>
              </p:grpSpPr>
              <p:sp>
                <p:nvSpPr>
                  <p:cNvPr id="38" name="Line 8">
                    <a:extLst>
                      <a:ext uri="{FF2B5EF4-FFF2-40B4-BE49-F238E27FC236}">
                        <a16:creationId xmlns:a16="http://schemas.microsoft.com/office/drawing/2014/main" id="{65B60640-D449-48A9-BF3B-82AA35D7416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887" y="2560"/>
                    <a:ext cx="0" cy="89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 type="triangle" w="lg" len="med"/>
                    <a:tailEnd type="triangle" w="lg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0" name="Line 9">
                    <a:extLst>
                      <a:ext uri="{FF2B5EF4-FFF2-40B4-BE49-F238E27FC236}">
                        <a16:creationId xmlns:a16="http://schemas.microsoft.com/office/drawing/2014/main" id="{F098A253-6468-4536-A335-3E98C972B22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130" y="2559"/>
                    <a:ext cx="818" cy="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3" name="Line 10">
                    <a:extLst>
                      <a:ext uri="{FF2B5EF4-FFF2-40B4-BE49-F238E27FC236}">
                        <a16:creationId xmlns:a16="http://schemas.microsoft.com/office/drawing/2014/main" id="{9F21A566-D5C5-44B2-B1A2-9ED93E5DE79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91" y="3455"/>
                    <a:ext cx="558" cy="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 useBgFill="1">
                <p:nvSpPr>
                  <p:cNvPr id="44" name="Text Box 11">
                    <a:extLst>
                      <a:ext uri="{FF2B5EF4-FFF2-40B4-BE49-F238E27FC236}">
                        <a16:creationId xmlns:a16="http://schemas.microsoft.com/office/drawing/2014/main" id="{93B6E0FA-0D19-405C-8AED-D71247FA409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81" y="2907"/>
                    <a:ext cx="255" cy="250"/>
                  </a:xfrm>
                  <a:prstGeom prst="rect">
                    <a:avLst/>
                  </a:prstGeom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en-US" sz="2000"/>
                      <a:t>r</a:t>
                    </a:r>
                    <a:r>
                      <a:rPr lang="en-US" altLang="en-US" sz="2000" baseline="-25000"/>
                      <a:t>A</a:t>
                    </a:r>
                    <a:endParaRPr lang="en-US" altLang="en-US" sz="2000"/>
                  </a:p>
                </p:txBody>
              </p:sp>
            </p:grpSp>
          </p:grpSp>
        </p:grpSp>
        <p:sp>
          <p:nvSpPr>
            <p:cNvPr id="32" name="Rectangle 15">
              <a:extLst>
                <a:ext uri="{FF2B5EF4-FFF2-40B4-BE49-F238E27FC236}">
                  <a16:creationId xmlns:a16="http://schemas.microsoft.com/office/drawing/2014/main" id="{461CEA0E-0FC0-46BB-B5AE-76226B333D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" y="3843"/>
              <a:ext cx="29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/>
                <a:t>A</a:t>
              </a:r>
            </a:p>
          </p:txBody>
        </p:sp>
      </p:grpSp>
      <p:grpSp>
        <p:nvGrpSpPr>
          <p:cNvPr id="49" name="Group 31">
            <a:extLst>
              <a:ext uri="{FF2B5EF4-FFF2-40B4-BE49-F238E27FC236}">
                <a16:creationId xmlns:a16="http://schemas.microsoft.com/office/drawing/2014/main" id="{446E7317-26D4-4C3D-A108-D8E6C7240792}"/>
              </a:ext>
            </a:extLst>
          </p:cNvPr>
          <p:cNvGrpSpPr>
            <a:grpSpLocks/>
          </p:cNvGrpSpPr>
          <p:nvPr/>
        </p:nvGrpSpPr>
        <p:grpSpPr bwMode="auto">
          <a:xfrm>
            <a:off x="3483664" y="2755691"/>
            <a:ext cx="2741613" cy="4087812"/>
            <a:chOff x="2352" y="1619"/>
            <a:chExt cx="1727" cy="2575"/>
          </a:xfrm>
        </p:grpSpPr>
        <p:grpSp>
          <p:nvGrpSpPr>
            <p:cNvPr id="50" name="Group 30">
              <a:extLst>
                <a:ext uri="{FF2B5EF4-FFF2-40B4-BE49-F238E27FC236}">
                  <a16:creationId xmlns:a16="http://schemas.microsoft.com/office/drawing/2014/main" id="{E38E9BAC-A926-4CC2-B64E-D448FFA749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52" y="1619"/>
              <a:ext cx="1727" cy="2163"/>
              <a:chOff x="2352" y="1619"/>
              <a:chExt cx="1727" cy="2163"/>
            </a:xfrm>
          </p:grpSpPr>
          <p:grpSp>
            <p:nvGrpSpPr>
              <p:cNvPr id="52" name="Group 29">
                <a:extLst>
                  <a:ext uri="{FF2B5EF4-FFF2-40B4-BE49-F238E27FC236}">
                    <a16:creationId xmlns:a16="http://schemas.microsoft.com/office/drawing/2014/main" id="{FA76E606-9FD3-4CC8-851A-A19477B2B73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52" y="1619"/>
                <a:ext cx="1083" cy="2163"/>
                <a:chOff x="2352" y="1619"/>
                <a:chExt cx="1083" cy="2163"/>
              </a:xfrm>
            </p:grpSpPr>
            <p:sp>
              <p:nvSpPr>
                <p:cNvPr id="59" name="Oval 16">
                  <a:extLst>
                    <a:ext uri="{FF2B5EF4-FFF2-40B4-BE49-F238E27FC236}">
                      <a16:creationId xmlns:a16="http://schemas.microsoft.com/office/drawing/2014/main" id="{B1C7F663-193D-4249-8AF1-534CB9446E23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3131"/>
                  <a:ext cx="651" cy="651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0000FF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Text Box 17">
                  <a:extLst>
                    <a:ext uri="{FF2B5EF4-FFF2-40B4-BE49-F238E27FC236}">
                      <a16:creationId xmlns:a16="http://schemas.microsoft.com/office/drawing/2014/main" id="{0AB67E61-AF3B-4839-9D24-AB11C169C47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52" y="3308"/>
                  <a:ext cx="347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2000"/>
                    <a:t>+q</a:t>
                  </a:r>
                </a:p>
              </p:txBody>
            </p:sp>
            <p:sp>
              <p:nvSpPr>
                <p:cNvPr id="61" name="Oval 18">
                  <a:extLst>
                    <a:ext uri="{FF2B5EF4-FFF2-40B4-BE49-F238E27FC236}">
                      <a16:creationId xmlns:a16="http://schemas.microsoft.com/office/drawing/2014/main" id="{41322F97-AA70-41C5-95A4-F2933E653B25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3019" y="1656"/>
                  <a:ext cx="174" cy="18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Text Box 19">
                  <a:extLst>
                    <a:ext uri="{FF2B5EF4-FFF2-40B4-BE49-F238E27FC236}">
                      <a16:creationId xmlns:a16="http://schemas.microsoft.com/office/drawing/2014/main" id="{8A623671-D82E-4E8D-A671-555D22DEE30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83" y="1619"/>
                  <a:ext cx="352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2000"/>
                    <a:t>-q</a:t>
                  </a:r>
                  <a:r>
                    <a:rPr lang="en-US" altLang="en-US" sz="2000" baseline="-25000"/>
                    <a:t>o</a:t>
                  </a:r>
                  <a:endParaRPr lang="en-US" altLang="en-US" sz="2000"/>
                </a:p>
              </p:txBody>
            </p:sp>
          </p:grpSp>
          <p:sp>
            <p:nvSpPr>
              <p:cNvPr id="53" name="Line 20">
                <a:extLst>
                  <a:ext uri="{FF2B5EF4-FFF2-40B4-BE49-F238E27FC236}">
                    <a16:creationId xmlns:a16="http://schemas.microsoft.com/office/drawing/2014/main" id="{6C37846F-3979-44BC-9E97-D839DF1403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H="1">
                <a:off x="2464" y="2481"/>
                <a:ext cx="1287" cy="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triangl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grpSp>
            <p:nvGrpSpPr>
              <p:cNvPr id="54" name="Group 28">
                <a:extLst>
                  <a:ext uri="{FF2B5EF4-FFF2-40B4-BE49-F238E27FC236}">
                    <a16:creationId xmlns:a16="http://schemas.microsoft.com/office/drawing/2014/main" id="{728CFC70-7901-47C8-BF46-12B21EB96B2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89" y="1746"/>
                <a:ext cx="890" cy="1710"/>
                <a:chOff x="3189" y="1746"/>
                <a:chExt cx="890" cy="1710"/>
              </a:xfrm>
            </p:grpSpPr>
            <p:sp>
              <p:nvSpPr>
                <p:cNvPr id="55" name="Line 22">
                  <a:extLst>
                    <a:ext uri="{FF2B5EF4-FFF2-40B4-BE49-F238E27FC236}">
                      <a16:creationId xmlns:a16="http://schemas.microsoft.com/office/drawing/2014/main" id="{D7F66A31-6898-4A0A-A0FC-1BEF5209F0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929" y="1746"/>
                  <a:ext cx="0" cy="171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 type="triangle" w="lg" len="med"/>
                  <a:tailEnd type="triangle" w="lg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6" name="Line 23">
                  <a:extLst>
                    <a:ext uri="{FF2B5EF4-FFF2-40B4-BE49-F238E27FC236}">
                      <a16:creationId xmlns:a16="http://schemas.microsoft.com/office/drawing/2014/main" id="{D25C2D06-E494-4218-8305-0653C1A811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189" y="1751"/>
                  <a:ext cx="80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7" name="Line 24">
                  <a:extLst>
                    <a:ext uri="{FF2B5EF4-FFF2-40B4-BE49-F238E27FC236}">
                      <a16:creationId xmlns:a16="http://schemas.microsoft.com/office/drawing/2014/main" id="{32A3A12D-C6FE-4D29-B3DF-DEF87B2101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35" y="3455"/>
                  <a:ext cx="55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 useBgFill="1">
              <p:nvSpPr>
                <p:cNvPr id="58" name="Text Box 25">
                  <a:extLst>
                    <a:ext uri="{FF2B5EF4-FFF2-40B4-BE49-F238E27FC236}">
                      <a16:creationId xmlns:a16="http://schemas.microsoft.com/office/drawing/2014/main" id="{A652869B-7742-4537-BCAD-A8C46BD0AA2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23" y="2409"/>
                  <a:ext cx="256" cy="249"/>
                </a:xfrm>
                <a:prstGeom prst="rect">
                  <a:avLst/>
                </a:prstGeom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2000"/>
                    <a:t>r</a:t>
                  </a:r>
                  <a:r>
                    <a:rPr lang="en-US" altLang="en-US" sz="2000" baseline="-25000"/>
                    <a:t>B</a:t>
                  </a:r>
                  <a:endParaRPr lang="en-US" altLang="en-US" sz="2000"/>
                </a:p>
              </p:txBody>
            </p:sp>
          </p:grpSp>
        </p:grpSp>
        <p:sp>
          <p:nvSpPr>
            <p:cNvPr id="51" name="Rectangle 26">
              <a:extLst>
                <a:ext uri="{FF2B5EF4-FFF2-40B4-BE49-F238E27FC236}">
                  <a16:creationId xmlns:a16="http://schemas.microsoft.com/office/drawing/2014/main" id="{2F1AA50F-A98B-4E41-BC0A-BFF64A2A23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4" y="3829"/>
              <a:ext cx="29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/>
                <a:t>B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F78F7E57-A71D-4D06-99DE-5723D433504B}"/>
                  </a:ext>
                </a:extLst>
              </p:cNvPr>
              <p:cNvSpPr txBox="1"/>
              <p:nvPr/>
            </p:nvSpPr>
            <p:spPr>
              <a:xfrm>
                <a:off x="700748" y="1812191"/>
                <a:ext cx="779551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A proton and an electron are initially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1.0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−10</m:t>
                        </m:r>
                      </m:sup>
                    </m:sSup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/>
                  <a:t> apart. How much work is required to increase the distance between them to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.0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−10</m:t>
                        </m:r>
                      </m:sup>
                    </m:sSup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F78F7E57-A71D-4D06-99DE-5723D43350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748" y="1812191"/>
                <a:ext cx="7795511" cy="1015663"/>
              </a:xfrm>
              <a:prstGeom prst="rect">
                <a:avLst/>
              </a:prstGeom>
              <a:blipFill>
                <a:blip r:embed="rId3"/>
                <a:stretch>
                  <a:fillRect l="-860" t="-2994" b="-9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Rectangle 47">
            <a:extLst>
              <a:ext uri="{FF2B5EF4-FFF2-40B4-BE49-F238E27FC236}">
                <a16:creationId xmlns:a16="http://schemas.microsoft.com/office/drawing/2014/main" id="{B02B2279-8043-41A3-9E31-3CC90F141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7600" y="2967380"/>
            <a:ext cx="2728913" cy="271462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dirty="0"/>
              <a:t>Note that you cannot take the difference between </a:t>
            </a:r>
            <a:r>
              <a:rPr lang="en-US" altLang="en-US" sz="2000" dirty="0" err="1"/>
              <a:t>r</a:t>
            </a:r>
            <a:r>
              <a:rPr lang="en-US" altLang="en-US" sz="2000" baseline="-25000" dirty="0" err="1"/>
              <a:t>B</a:t>
            </a:r>
            <a:r>
              <a:rPr lang="en-US" altLang="en-US" sz="2000" cap="all" dirty="0"/>
              <a:t> </a:t>
            </a:r>
            <a:r>
              <a:rPr lang="en-US" altLang="en-US" sz="2000" dirty="0"/>
              <a:t>and </a:t>
            </a:r>
            <a:r>
              <a:rPr lang="en-US" altLang="en-US" sz="2000" dirty="0" err="1"/>
              <a:t>r</a:t>
            </a:r>
            <a:r>
              <a:rPr lang="en-US" altLang="en-US" sz="2000" baseline="-25000" dirty="0" err="1"/>
              <a:t>A</a:t>
            </a:r>
            <a:r>
              <a:rPr lang="en-US" altLang="en-US" sz="2000" dirty="0" err="1"/>
              <a:t>.</a:t>
            </a:r>
            <a:endParaRPr lang="en-US" altLang="en-US" sz="2000" dirty="0"/>
          </a:p>
          <a:p>
            <a:endParaRPr lang="en-US" altLang="en-US" sz="2000" dirty="0"/>
          </a:p>
          <a:p>
            <a:r>
              <a:rPr lang="en-US" altLang="en-US" sz="2000" dirty="0"/>
              <a:t> </a:t>
            </a:r>
            <a:endParaRPr lang="en-US" altLang="en-US" sz="2000" baseline="-25000" dirty="0"/>
          </a:p>
          <a:p>
            <a:endParaRPr lang="en-US" altLang="en-US" sz="2000" dirty="0"/>
          </a:p>
          <a:p>
            <a:r>
              <a:rPr lang="en-US" altLang="en-US" sz="2000" dirty="0"/>
              <a:t> </a:t>
            </a:r>
          </a:p>
        </p:txBody>
      </p:sp>
      <p:graphicFrame>
        <p:nvGraphicFramePr>
          <p:cNvPr id="65" name="Object 58">
            <a:extLst>
              <a:ext uri="{FF2B5EF4-FFF2-40B4-BE49-F238E27FC236}">
                <a16:creationId xmlns:a16="http://schemas.microsoft.com/office/drawing/2014/main" id="{AC68601E-D1ED-4FBC-9C3C-21148324AF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9217807"/>
              </p:ext>
            </p:extLst>
          </p:nvPr>
        </p:nvGraphicFramePr>
        <p:xfrm>
          <a:off x="6394925" y="4522309"/>
          <a:ext cx="2236788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3" name="Equation" r:id="rId4" imgW="1117440" imgH="406080" progId="Equation.3">
                  <p:embed/>
                </p:oleObj>
              </mc:Choice>
              <mc:Fallback>
                <p:oleObj name="Equation" r:id="rId4" imgW="1117440" imgH="406080" progId="Equation.3">
                  <p:embed/>
                  <p:pic>
                    <p:nvPicPr>
                      <p:cNvPr id="24634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4925" y="4522309"/>
                        <a:ext cx="2236788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311183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r>
              <a:rPr lang="en-US" altLang="en-US" sz="4000" dirty="0"/>
              <a:t>Example #2 (Cont.):</a:t>
            </a:r>
            <a:endParaRPr lang="en-US" altLang="en-US" sz="2800" b="1" dirty="0">
              <a:solidFill>
                <a:schemeClr val="folHlin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E734DE6-14FA-4083-B699-1228B67E48DF}"/>
                  </a:ext>
                </a:extLst>
              </p:cNvPr>
              <p:cNvSpPr txBox="1"/>
              <p:nvPr/>
            </p:nvSpPr>
            <p:spPr>
              <a:xfrm>
                <a:off x="3015330" y="5979454"/>
                <a:ext cx="3306284" cy="461665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∆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𝐸𝑃𝐸</m:t>
                      </m:r>
                      <m:r>
                        <a:rPr lang="en-US" altLang="en-US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.5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sSup>
                        <m:sSupPr>
                          <m:ctrlPr>
                            <a:rPr lang="en-US" alt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en-US" alt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−18</m:t>
                          </m:r>
                        </m:sup>
                      </m:sSup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𝐽</m:t>
                      </m:r>
                    </m:oMath>
                  </m:oMathPara>
                </a14:m>
                <a:endParaRPr lang="en-US" altLang="en-US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E734DE6-14FA-4083-B699-1228B67E48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5330" y="5979454"/>
                <a:ext cx="3306284" cy="461665"/>
              </a:xfrm>
              <a:prstGeom prst="rect">
                <a:avLst/>
              </a:prstGeom>
              <a:blipFill>
                <a:blip r:embed="rId2"/>
                <a:stretch>
                  <a:fillRect b="-12821"/>
                </a:stretch>
              </a:blipFill>
              <a:ln>
                <a:solidFill>
                  <a:srgbClr val="99003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D08D0CB-F4C0-4207-B7CD-C12AF5481303}"/>
                  </a:ext>
                </a:extLst>
              </p:cNvPr>
              <p:cNvSpPr txBox="1"/>
              <p:nvPr/>
            </p:nvSpPr>
            <p:spPr>
              <a:xfrm>
                <a:off x="1055244" y="5119434"/>
                <a:ext cx="7795511" cy="720325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18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altLang="en-US" sz="1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𝑊</m:t>
                      </m:r>
                      <m:r>
                        <a:rPr lang="en-US" altLang="en-US" sz="18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d>
                        <m:dPr>
                          <m:ctrlPr>
                            <a:rPr lang="en-US" altLang="en-US" sz="18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en-US" sz="18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9.0</m:t>
                          </m:r>
                          <m:r>
                            <a:rPr lang="en-US" altLang="en-US" sz="1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altLang="en-US" sz="1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1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altLang="en-US" sz="1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9</m:t>
                              </m:r>
                            </m:sup>
                          </m:sSup>
                          <m:r>
                            <a:rPr lang="en-US" altLang="en-US" sz="1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𝑁</m:t>
                          </m:r>
                          <m:f>
                            <m:fPr>
                              <m:ctrlPr>
                                <a:rPr lang="en-US" altLang="en-US" sz="1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altLang="en-US" sz="1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en-US" sz="1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altLang="en-US" sz="1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altLang="en-US" sz="1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en-US" sz="1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𝐶</m:t>
                                  </m:r>
                                </m:e>
                                <m:sup>
                                  <m:r>
                                    <a:rPr lang="en-US" altLang="en-US" sz="1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sSup>
                        <m:sSupPr>
                          <m:ctrlPr>
                            <a:rPr lang="en-US" altLang="en-US" sz="18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en-US" sz="1800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altLang="en-US" sz="1800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1.6</m:t>
                              </m:r>
                              <m:r>
                                <a:rPr lang="en-US" altLang="en-US" sz="1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US" altLang="en-US" sz="1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en-US" sz="1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altLang="en-US" sz="1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−19</m:t>
                                  </m:r>
                                </m:sup>
                              </m:sSup>
                              <m:r>
                                <a:rPr lang="en-US" altLang="en-US" sz="1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e>
                          </m:d>
                        </m:e>
                        <m:sup>
                          <m:r>
                            <a:rPr lang="en-US" altLang="en-US" sz="18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altLang="en-US" sz="18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d>
                        <m:dPr>
                          <m:ctrlPr>
                            <a:rPr lang="en-US" altLang="en-US" sz="18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en-US" sz="18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en-US" sz="1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 dirty="0">
                                  <a:latin typeface="Cambria Math" panose="02040503050406030204" pitchFamily="18" charset="0"/>
                                </a:rPr>
                                <m:t>3.0</m:t>
                              </m:r>
                              <m:r>
                                <a:rPr lang="en-US" sz="1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US" sz="1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sz="1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−10</m:t>
                                  </m:r>
                                </m:sup>
                              </m:sSup>
                              <m:r>
                                <a:rPr lang="en-US" sz="1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  <m:r>
                            <a:rPr lang="en-US" altLang="en-US" sz="1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en-US" sz="1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en-US" sz="1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1800" i="1" dirty="0">
                                  <a:latin typeface="Cambria Math" panose="02040503050406030204" pitchFamily="18" charset="0"/>
                                </a:rPr>
                                <m:t>.0</m:t>
                              </m:r>
                              <m:r>
                                <a:rPr lang="en-US" sz="1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US" sz="1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sz="18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−10</m:t>
                                  </m:r>
                                </m:sup>
                              </m:sSup>
                              <m:r>
                                <a:rPr lang="en-US" sz="18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altLang="en-US" sz="18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D08D0CB-F4C0-4207-B7CD-C12AF5481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244" y="5119434"/>
                <a:ext cx="7795511" cy="7203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99003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F78F7E57-A71D-4D06-99DE-5723D433504B}"/>
                  </a:ext>
                </a:extLst>
              </p:cNvPr>
              <p:cNvSpPr txBox="1"/>
              <p:nvPr/>
            </p:nvSpPr>
            <p:spPr>
              <a:xfrm>
                <a:off x="700748" y="1812191"/>
                <a:ext cx="779551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 proton and an electron are initially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1.0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−10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/>
                  <a:t> apart. How much work is required to increase the distance between them to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.0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−10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F78F7E57-A71D-4D06-99DE-5723D43350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748" y="1812191"/>
                <a:ext cx="7795511" cy="1200329"/>
              </a:xfrm>
              <a:prstGeom prst="rect">
                <a:avLst/>
              </a:prstGeom>
              <a:blipFill>
                <a:blip r:embed="rId4"/>
                <a:stretch>
                  <a:fillRect l="-1251" t="-4569" b="-10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1A6210AB-7A64-4FEE-BBBC-47B3BD96009D}"/>
                  </a:ext>
                </a:extLst>
              </p:cNvPr>
              <p:cNvSpPr txBox="1"/>
              <p:nvPr/>
            </p:nvSpPr>
            <p:spPr>
              <a:xfrm>
                <a:off x="3015330" y="3042464"/>
                <a:ext cx="3166344" cy="863441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𝑊</m:t>
                      </m:r>
                      <m:r>
                        <a:rPr lang="en-US" altLang="en-US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  <m:sSub>
                            <m:sSubPr>
                              <m:ctrlPr>
                                <a:rPr lang="en-US" altLang="en-US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altLang="en-US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altLang="en-US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en-US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altLang="en-US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altLang="en-US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𝑒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en-US" i="1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altLang="en-US" b="0" i="1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en-US" b="0" i="1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𝐵</m:t>
                              </m:r>
                            </m:sub>
                          </m:sSub>
                        </m:den>
                      </m:f>
                      <m:r>
                        <a:rPr lang="en-US" altLang="en-US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altLang="en-US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en-US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  <m:sSub>
                            <m:sSubPr>
                              <m:ctrlPr>
                                <a:rPr lang="en-US" altLang="en-US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altLang="en-US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altLang="en-US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en-US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altLang="en-US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altLang="en-US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𝑒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en-US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altLang="en-US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en-US" b="0" i="1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en-US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1A6210AB-7A64-4FEE-BBBC-47B3BD9600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5330" y="3042464"/>
                <a:ext cx="3166344" cy="863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rgbClr val="99003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9DDB777B-0F1A-4E24-AB7D-70C14935586F}"/>
                  </a:ext>
                </a:extLst>
              </p:cNvPr>
              <p:cNvSpPr txBox="1"/>
              <p:nvPr/>
            </p:nvSpPr>
            <p:spPr>
              <a:xfrm>
                <a:off x="3015330" y="4030009"/>
                <a:ext cx="3166344" cy="922176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𝑊</m:t>
                      </m:r>
                      <m:r>
                        <a:rPr lang="en-US" altLang="en-US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sSup>
                        <m:sSupPr>
                          <m:ctrlPr>
                            <a:rPr lang="en-US" altLang="en-US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en-US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𝑞</m:t>
                          </m:r>
                        </m:e>
                        <m:sup>
                          <m:r>
                            <a:rPr lang="en-US" altLang="en-US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altLang="en-US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en-US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en-US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altLang="en-US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altLang="en-US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𝐵</m:t>
                                  </m:r>
                                </m:sub>
                              </m:sSub>
                            </m:den>
                          </m:f>
                          <m:r>
                            <a:rPr lang="en-US" altLang="en-US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en-US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en-US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altLang="en-US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altLang="en-US" i="1" dirty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𝐴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altLang="en-US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9DDB777B-0F1A-4E24-AB7D-70C1493558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5330" y="4030009"/>
                <a:ext cx="3166344" cy="9221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rgbClr val="99003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8099822-6071-45C5-B231-4D4585CE90FB}"/>
                  </a:ext>
                </a:extLst>
              </p:cNvPr>
              <p:cNvSpPr txBox="1"/>
              <p:nvPr/>
            </p:nvSpPr>
            <p:spPr>
              <a:xfrm>
                <a:off x="6670695" y="3200698"/>
                <a:ext cx="182556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i="1" baseline="-25000" dirty="0" err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i="1" baseline="-25000" dirty="0" err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8099822-6071-45C5-B231-4D4585CE90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695" y="3200698"/>
                <a:ext cx="1825564" cy="461665"/>
              </a:xfrm>
              <a:prstGeom prst="rect">
                <a:avLst/>
              </a:prstGeom>
              <a:blipFill>
                <a:blip r:embed="rId7"/>
                <a:stretch>
                  <a:fillRect b="-1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73E11A3-D8F2-477A-ACCC-6A91E2085D06}"/>
                  </a:ext>
                </a:extLst>
              </p:cNvPr>
              <p:cNvSpPr txBox="1"/>
              <p:nvPr/>
            </p:nvSpPr>
            <p:spPr>
              <a:xfrm>
                <a:off x="6491391" y="4093866"/>
                <a:ext cx="235936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Factor out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𝑘𝑞</m:t>
                    </m:r>
                    <m:r>
                      <a:rPr lang="en-US" i="1" baseline="30000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73E11A3-D8F2-477A-ACCC-6A91E2085D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1391" y="4093866"/>
                <a:ext cx="2359364" cy="461665"/>
              </a:xfrm>
              <a:prstGeom prst="rect">
                <a:avLst/>
              </a:prstGeom>
              <a:blipFill>
                <a:blip r:embed="rId8"/>
                <a:stretch>
                  <a:fillRect l="-4134" t="-12000" b="-29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501850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9" grpId="0" animBg="1"/>
      <p:bldP spid="63" grpId="0"/>
      <p:bldP spid="66" grpId="0" animBg="1"/>
      <p:bldP spid="67" grpId="0" animBg="1"/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r>
              <a:rPr lang="en-US" altLang="en-US" sz="4000"/>
              <a:t>Electric Potential Energy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8110537" cy="4640263"/>
          </a:xfrm>
        </p:spPr>
        <p:txBody>
          <a:bodyPr/>
          <a:lstStyle/>
          <a:p>
            <a:pPr marL="609600" indent="-609600">
              <a:buSzTx/>
              <a:buFont typeface="Wingdings" panose="05000000000000000000" pitchFamily="2" charset="2"/>
              <a:buAutoNum type="arabicPeriod"/>
            </a:pPr>
            <a:r>
              <a:rPr lang="en-US" altLang="en-US" sz="2000"/>
              <a:t>What would happen if the charged particle q was fixed in place and then particle q</a:t>
            </a:r>
            <a:r>
              <a:rPr lang="en-US" altLang="en-US" sz="2000" baseline="-25000"/>
              <a:t>o</a:t>
            </a:r>
            <a:r>
              <a:rPr lang="en-US" altLang="en-US" sz="2000"/>
              <a:t> was suddenly released from rest?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en-US" altLang="en-US" sz="800"/>
          </a:p>
          <a:p>
            <a:pPr marL="609600" indent="-609600">
              <a:buFont typeface="Wingdings" panose="05000000000000000000" pitchFamily="2" charset="2"/>
              <a:buAutoNum type="alphaUcPeriod"/>
            </a:pPr>
            <a:r>
              <a:rPr lang="en-US" altLang="en-US" sz="2000"/>
              <a:t>It would accelerate away from q.</a:t>
            </a:r>
          </a:p>
          <a:p>
            <a:pPr marL="609600" indent="-609600">
              <a:buFont typeface="Wingdings" panose="05000000000000000000" pitchFamily="2" charset="2"/>
              <a:buAutoNum type="alphaUcPeriod"/>
            </a:pPr>
            <a:r>
              <a:rPr lang="en-US" altLang="en-US" sz="2000"/>
              <a:t>It would accelerate towards q.</a:t>
            </a:r>
          </a:p>
          <a:p>
            <a:pPr marL="609600" indent="-609600">
              <a:buFont typeface="Wingdings" panose="05000000000000000000" pitchFamily="2" charset="2"/>
              <a:buAutoNum type="alphaUcPeriod"/>
            </a:pPr>
            <a:r>
              <a:rPr lang="en-US" altLang="en-US" sz="2000"/>
              <a:t>It would stay where it is.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en-US" altLang="en-US" sz="2000"/>
          </a:p>
          <a:p>
            <a:pPr marL="609600" indent="-609600">
              <a:buSzTx/>
              <a:buFont typeface="Wingdings" panose="05000000000000000000" pitchFamily="2" charset="2"/>
              <a:buAutoNum type="arabicPeriod" startAt="2"/>
            </a:pPr>
            <a:r>
              <a:rPr lang="en-US" altLang="en-US" sz="2000"/>
              <a:t>How would the potential energy of this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en-US" altLang="en-US" sz="2000"/>
              <a:t>	system change?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en-US" altLang="en-US" sz="800"/>
          </a:p>
          <a:p>
            <a:pPr marL="609600" indent="-609600">
              <a:buFont typeface="Wingdings" panose="05000000000000000000" pitchFamily="2" charset="2"/>
              <a:buAutoNum type="alphaUcPeriod"/>
            </a:pPr>
            <a:r>
              <a:rPr lang="en-US" altLang="en-US" sz="2000"/>
              <a:t>It would increase.</a:t>
            </a:r>
          </a:p>
          <a:p>
            <a:pPr marL="609600" indent="-609600">
              <a:buFont typeface="Wingdings" panose="05000000000000000000" pitchFamily="2" charset="2"/>
              <a:buAutoNum type="alphaUcPeriod"/>
            </a:pPr>
            <a:r>
              <a:rPr lang="en-US" altLang="en-US" sz="2000"/>
              <a:t>It would decrease.</a:t>
            </a:r>
          </a:p>
          <a:p>
            <a:pPr marL="609600" indent="-609600">
              <a:buFont typeface="Wingdings" panose="05000000000000000000" pitchFamily="2" charset="2"/>
              <a:buAutoNum type="alphaUcPeriod"/>
            </a:pPr>
            <a:r>
              <a:rPr lang="en-US" altLang="en-US" sz="2000"/>
              <a:t>It would remain the same.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en-US" altLang="en-US" sz="2000"/>
          </a:p>
        </p:txBody>
      </p:sp>
      <p:grpSp>
        <p:nvGrpSpPr>
          <p:cNvPr id="21542" name="Group 38"/>
          <p:cNvGrpSpPr>
            <a:grpSpLocks/>
          </p:cNvGrpSpPr>
          <p:nvPr/>
        </p:nvGrpSpPr>
        <p:grpSpPr bwMode="auto">
          <a:xfrm>
            <a:off x="6499225" y="3397250"/>
            <a:ext cx="1712913" cy="2747963"/>
            <a:chOff x="4094" y="2140"/>
            <a:chExt cx="1079" cy="1731"/>
          </a:xfrm>
        </p:grpSpPr>
        <p:sp>
          <p:nvSpPr>
            <p:cNvPr id="21529" name="Oval 25"/>
            <p:cNvSpPr>
              <a:spLocks noChangeAspect="1" noChangeArrowheads="1"/>
            </p:cNvSpPr>
            <p:nvPr/>
          </p:nvSpPr>
          <p:spPr bwMode="auto">
            <a:xfrm>
              <a:off x="4522" y="3220"/>
              <a:ext cx="651" cy="651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0000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0" name="Text Box 26"/>
            <p:cNvSpPr txBox="1">
              <a:spLocks noChangeArrowheads="1"/>
            </p:cNvSpPr>
            <p:nvPr/>
          </p:nvSpPr>
          <p:spPr bwMode="auto">
            <a:xfrm>
              <a:off x="4094" y="3409"/>
              <a:ext cx="34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/>
                <a:t>+q</a:t>
              </a:r>
            </a:p>
          </p:txBody>
        </p:sp>
        <p:sp>
          <p:nvSpPr>
            <p:cNvPr id="21531" name="Oval 27"/>
            <p:cNvSpPr>
              <a:spLocks noChangeAspect="1" noChangeArrowheads="1"/>
            </p:cNvSpPr>
            <p:nvPr/>
          </p:nvSpPr>
          <p:spPr bwMode="auto">
            <a:xfrm>
              <a:off x="4737" y="2184"/>
              <a:ext cx="174" cy="189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2" name="Text Box 28"/>
            <p:cNvSpPr txBox="1">
              <a:spLocks noChangeArrowheads="1"/>
            </p:cNvSpPr>
            <p:nvPr/>
          </p:nvSpPr>
          <p:spPr bwMode="auto">
            <a:xfrm>
              <a:off x="4391" y="2140"/>
              <a:ext cx="35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/>
                <a:t>-q</a:t>
              </a:r>
              <a:r>
                <a:rPr lang="en-US" altLang="en-US" sz="2000" baseline="-25000"/>
                <a:t>o</a:t>
              </a:r>
              <a:endParaRPr lang="en-US" altLang="en-US" sz="2000"/>
            </a:p>
          </p:txBody>
        </p:sp>
      </p:grpSp>
      <p:sp>
        <p:nvSpPr>
          <p:cNvPr id="21540" name="Oval 36"/>
          <p:cNvSpPr>
            <a:spLocks noChangeArrowheads="1"/>
          </p:cNvSpPr>
          <p:nvPr/>
        </p:nvSpPr>
        <p:spPr bwMode="auto">
          <a:xfrm>
            <a:off x="712788" y="3441700"/>
            <a:ext cx="652462" cy="333375"/>
          </a:xfrm>
          <a:prstGeom prst="ellipse">
            <a:avLst/>
          </a:prstGeom>
          <a:noFill/>
          <a:ln w="25400">
            <a:solidFill>
              <a:srgbClr val="9900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3" name="Oval 39"/>
          <p:cNvSpPr>
            <a:spLocks noChangeArrowheads="1"/>
          </p:cNvSpPr>
          <p:nvPr/>
        </p:nvSpPr>
        <p:spPr bwMode="auto">
          <a:xfrm>
            <a:off x="719138" y="5786438"/>
            <a:ext cx="652462" cy="333375"/>
          </a:xfrm>
          <a:prstGeom prst="ellipse">
            <a:avLst/>
          </a:prstGeom>
          <a:noFill/>
          <a:ln w="25400">
            <a:solidFill>
              <a:srgbClr val="9900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8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1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1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/>
      <p:bldP spid="21540" grpId="0" animBg="1"/>
      <p:bldP spid="21543" grpId="0" animBg="1"/>
    </p:bld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6417</TotalTime>
  <Words>562</Words>
  <Application>Microsoft Office PowerPoint</Application>
  <PresentationFormat>On-screen Show (4:3)</PresentationFormat>
  <Paragraphs>111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Cambria Math</vt:lpstr>
      <vt:lpstr>Times New Roman</vt:lpstr>
      <vt:lpstr>Verdana</vt:lpstr>
      <vt:lpstr>Wingdings</vt:lpstr>
      <vt:lpstr>Bold Stripes</vt:lpstr>
      <vt:lpstr>MS_ClipArt_Gallery.5</vt:lpstr>
      <vt:lpstr>Equation</vt:lpstr>
      <vt:lpstr>Electric Potential Energy</vt:lpstr>
      <vt:lpstr>Gravitational Potential Energy</vt:lpstr>
      <vt:lpstr>Electric Potential Energy (EPE)</vt:lpstr>
      <vt:lpstr>Example #1:</vt:lpstr>
      <vt:lpstr>Electric Potential Energy of Point Charges</vt:lpstr>
      <vt:lpstr>Electric Potential Energy and Work of Point Charges</vt:lpstr>
      <vt:lpstr>Example #2:</vt:lpstr>
      <vt:lpstr>Example #2 (Cont.):</vt:lpstr>
      <vt:lpstr>Electric Potential Energy</vt:lpstr>
    </vt:vector>
  </TitlesOfParts>
  <Company>TEXACO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 Potential</dc:title>
  <dc:creator>Charlie</dc:creator>
  <cp:lastModifiedBy>charles ropes</cp:lastModifiedBy>
  <cp:revision>88</cp:revision>
  <dcterms:created xsi:type="dcterms:W3CDTF">2005-02-07T22:48:55Z</dcterms:created>
  <dcterms:modified xsi:type="dcterms:W3CDTF">2020-04-03T16:05:30Z</dcterms:modified>
</cp:coreProperties>
</file>